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y="5143500" cx="9144000"/>
  <p:notesSz cx="6858000" cy="9144000"/>
  <p:embeddedFontLst>
    <p:embeddedFont>
      <p:font typeface="Montserrat SemiBold"/>
      <p:regular r:id="rId70"/>
      <p:bold r:id="rId71"/>
      <p:italic r:id="rId72"/>
      <p:boldItalic r:id="rId73"/>
    </p:embeddedFont>
    <p:embeddedFont>
      <p:font typeface="Roboto Black"/>
      <p:bold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Montserrat"/>
      <p:regular r:id="rId80"/>
      <p:bold r:id="rId81"/>
      <p:italic r:id="rId82"/>
      <p:boldItalic r:id="rId83"/>
    </p:embeddedFont>
    <p:embeddedFont>
      <p:font typeface="Montserrat Black"/>
      <p:bold r:id="rId84"/>
      <p:boldItalic r:id="rId85"/>
    </p:embeddedFont>
    <p:embeddedFont>
      <p:font typeface="Montserrat Medium"/>
      <p:regular r:id="rId86"/>
      <p:bold r:id="rId87"/>
      <p:italic r:id="rId88"/>
      <p:boldItalic r:id="rId89"/>
    </p:embeddedFont>
    <p:embeddedFont>
      <p:font typeface="Roboto Light"/>
      <p:regular r:id="rId90"/>
      <p:bold r:id="rId91"/>
      <p:italic r:id="rId92"/>
      <p:boldItalic r:id="rId93"/>
    </p:embeddedFont>
    <p:embeddedFont>
      <p:font typeface="Montserrat ExtraBold"/>
      <p:bold r:id="rId94"/>
      <p:boldItalic r:id="rId95"/>
    </p:embeddedFont>
    <p:embeddedFont>
      <p:font typeface="Open Sans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F97CFC-0937-4B26-8932-2EFC7E3CED6A}">
  <a:tblStyle styleId="{21F97CFC-0937-4B26-8932-2EFC7E3CED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"/>
        <p:guide pos="110" orient="horz"/>
        <p:guide pos="3130" orient="horz"/>
        <p:guide pos="5655"/>
        <p:guide pos="4704"/>
        <p:guide pos="353"/>
        <p:guide pos="4459"/>
        <p:guide pos="696" orient="horz"/>
        <p:guide pos="1622" orient="horz"/>
        <p:guide pos="1975" orient="horz"/>
        <p:guide pos="2906" orient="horz"/>
        <p:guide pos="2098"/>
        <p:guide pos="2555"/>
        <p:guide pos="4311"/>
        <p:guide pos="10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MontserratExtraBold-boldItalic.fntdata"/><Relationship Id="rId94" Type="http://schemas.openxmlformats.org/officeDocument/2006/relationships/font" Target="fonts/MontserratExtraBold-bold.fntdata"/><Relationship Id="rId97" Type="http://schemas.openxmlformats.org/officeDocument/2006/relationships/font" Target="fonts/OpenSans-bold.fntdata"/><Relationship Id="rId96" Type="http://schemas.openxmlformats.org/officeDocument/2006/relationships/font" Target="fonts/OpenSans-regular.fntdata"/><Relationship Id="rId11" Type="http://schemas.openxmlformats.org/officeDocument/2006/relationships/slide" Target="slides/slide4.xml"/><Relationship Id="rId99" Type="http://schemas.openxmlformats.org/officeDocument/2006/relationships/font" Target="fonts/OpenSans-boldItalic.fntdata"/><Relationship Id="rId10" Type="http://schemas.openxmlformats.org/officeDocument/2006/relationships/slide" Target="slides/slide3.xml"/><Relationship Id="rId98" Type="http://schemas.openxmlformats.org/officeDocument/2006/relationships/font" Target="fonts/Open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RobotoLight-bold.fntdata"/><Relationship Id="rId90" Type="http://schemas.openxmlformats.org/officeDocument/2006/relationships/font" Target="fonts/RobotoLight-regular.fntdata"/><Relationship Id="rId93" Type="http://schemas.openxmlformats.org/officeDocument/2006/relationships/font" Target="fonts/RobotoLight-boldItalic.fntdata"/><Relationship Id="rId92" Type="http://schemas.openxmlformats.org/officeDocument/2006/relationships/font" Target="fonts/RobotoLight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MontserratBlack-bold.fntdata"/><Relationship Id="rId83" Type="http://schemas.openxmlformats.org/officeDocument/2006/relationships/font" Target="fonts/Montserrat-boldItalic.fntdata"/><Relationship Id="rId86" Type="http://schemas.openxmlformats.org/officeDocument/2006/relationships/font" Target="fonts/MontserratMedium-regular.fntdata"/><Relationship Id="rId85" Type="http://schemas.openxmlformats.org/officeDocument/2006/relationships/font" Target="fonts/MontserratBlack-boldItalic.fntdata"/><Relationship Id="rId88" Type="http://schemas.openxmlformats.org/officeDocument/2006/relationships/font" Target="fonts/MontserratMedium-italic.fntdata"/><Relationship Id="rId87" Type="http://schemas.openxmlformats.org/officeDocument/2006/relationships/font" Target="fonts/MontserratMedium-bold.fntdata"/><Relationship Id="rId89" Type="http://schemas.openxmlformats.org/officeDocument/2006/relationships/font" Target="fonts/MontserratMedium-boldItalic.fntdata"/><Relationship Id="rId80" Type="http://schemas.openxmlformats.org/officeDocument/2006/relationships/font" Target="fonts/Montserrat-regular.fntdata"/><Relationship Id="rId82" Type="http://schemas.openxmlformats.org/officeDocument/2006/relationships/font" Target="fonts/Montserrat-italic.fntdata"/><Relationship Id="rId81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SemiBold-boldItalic.fntdata"/><Relationship Id="rId72" Type="http://schemas.openxmlformats.org/officeDocument/2006/relationships/font" Target="fonts/MontserratSemiBold-italic.fntdata"/><Relationship Id="rId75" Type="http://schemas.openxmlformats.org/officeDocument/2006/relationships/font" Target="fonts/RobotoBlack-boldItalic.fntdata"/><Relationship Id="rId74" Type="http://schemas.openxmlformats.org/officeDocument/2006/relationships/font" Target="fonts/RobotoBlack-bold.fntdata"/><Relationship Id="rId77" Type="http://schemas.openxmlformats.org/officeDocument/2006/relationships/font" Target="fonts/Roboto-bold.fntdata"/><Relationship Id="rId76" Type="http://schemas.openxmlformats.org/officeDocument/2006/relationships/font" Target="fonts/Roboto-regular.fntdata"/><Relationship Id="rId79" Type="http://schemas.openxmlformats.org/officeDocument/2006/relationships/font" Target="fonts/Roboto-boldItalic.fntdata"/><Relationship Id="rId78" Type="http://schemas.openxmlformats.org/officeDocument/2006/relationships/font" Target="fonts/Roboto-italic.fntdata"/><Relationship Id="rId71" Type="http://schemas.openxmlformats.org/officeDocument/2006/relationships/font" Target="fonts/MontserratSemiBold-bold.fntdata"/><Relationship Id="rId70" Type="http://schemas.openxmlformats.org/officeDocument/2006/relationships/font" Target="fonts/MontserratSemiBold-regular.fntdata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70dd1bee_1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70dd1b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8de8f537f_0_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8de8f53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2d08407b4_0_1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2d08407b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2d08407b4_0_2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2d08407b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2d08407b4_0_1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2d08407b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69513fd65_0_10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69513fd6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69513fd65_0_1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69513fd6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69513fd65_0_1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69513fd6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69513fd65_0_2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69513fd6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8de8f537f_0_3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8de8f537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8de8f537f_0_4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8de8f53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f469a67e_0_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f469a6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69513fd65_0_3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a69513fd6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2d08407b4_0_50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2d08407b4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2d08407b4_0_35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2d08407b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2d08407b4_0_5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2d08407b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8de8f537f_0_6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8de8f53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69513fd65_0_1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69513fd6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5f469a67e_0_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5f469a6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69513fd65_0_4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69513fd6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2d08407b4_0_7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2d08407b4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b8de8f537f_0_18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b8de8f537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82690952d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826909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8de8f537f_0_2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8de8f537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2d08407b4_0_81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b2d08407b4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b58b23dc44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b58b23d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b2d08407b4_0_84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b2d08407b4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b2d08407b4_0_86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b2d08407b4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b8de8f537f_0_2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b8de8f537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b2d08407b4_0_88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b2d08407b4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a69513fd65_0_8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a69513fd65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69513fd65_0_82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69513fd65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69513fd65_0_8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69513fd65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2d08407b4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2d08407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b2d08407b4_0_10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b2d08407b4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b8de8f537f_0_3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b8de8f537f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b8de8f537f_0_5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b8de8f537f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b8de8f537f_0_53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b8de8f537f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b8de8f537f_0_4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b8de8f537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b8de8f537f_0_58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b8de8f537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b8de8f537f_0_3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b8de8f537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b8de8f537f_0_6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b8de8f537f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b8de8f537f_0_69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b8de8f537f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b2d08407b4_0_12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b2d08407b4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2d08407b4_0_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2d08407b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b2d08407b4_0_104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b2d08407b4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a69fa43840_0_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a69fa4384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b2d08407b4_0_119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b2d08407b4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b8de8f537f_0_7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b8de8f537f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b58b23dc44_0_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b58b23dc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b8de8f537f_0_76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b8de8f537f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b2d08407b4_0_11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b2d08407b4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b2d08407b4_0_127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b2d08407b4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b8de8f537f_0_8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b8de8f537f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b8de8f537f_0_8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b8de8f537f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2d08407b4_0_3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2d08407b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6de4c7a7b5_0_13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6de4c7a7b5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b2d08407b4_0_6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b2d08407b4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b2d08407b4_0_64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b2d08407b4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2d08407b4_0_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2d08407b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8de8f537f_0_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8de8f53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8de8f537f_0_2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8de8f53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">
  <p:cSld name="CUSTOM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2">
  <p:cSld name="TITLE_AND_BODY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/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" type="body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730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667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b="0" i="0" sz="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docs.google.com/document/d/1Ci25qudi8Jllywrk-6CeKriahDDEVDgt/edit#" TargetMode="External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hyperlink" Target="https://backoffice.algoritmika.org/task-preview/18076?level=3&amp;track=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hyperlink" Target="https://pixabay.com/" TargetMode="External"/><Relationship Id="rId6" Type="http://schemas.openxmlformats.org/officeDocument/2006/relationships/hyperlink" Target="https://incompetech.com/music/royalty-free/music.html" TargetMode="External"/><Relationship Id="rId7" Type="http://schemas.openxmlformats.org/officeDocument/2006/relationships/image" Target="../media/image32.jpg"/><Relationship Id="rId8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Relationship Id="rId5" Type="http://schemas.openxmlformats.org/officeDocument/2006/relationships/hyperlink" Target="https://backoffice.algoritmika.org/task-preview/18381?track=1&amp;position=1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21.png"/><Relationship Id="rId8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0.gif"/><Relationship Id="rId6" Type="http://schemas.openxmlformats.org/officeDocument/2006/relationships/image" Target="../media/image30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Relationship Id="rId5" Type="http://schemas.openxmlformats.org/officeDocument/2006/relationships/hyperlink" Target="https://backoffice.algoritmika.org/task-preview/18382?track=1&amp;position=1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21.png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hyperlink" Target="https://backoffice.algoritmika.org/task-preview/18076?level=2&amp;track=1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41.jpg"/><Relationship Id="rId6" Type="http://schemas.openxmlformats.org/officeDocument/2006/relationships/image" Target="../media/image29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4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/>
        </p:nvSpPr>
        <p:spPr>
          <a:xfrm>
            <a:off x="360000" y="1612706"/>
            <a:ext cx="4212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5. Lesson 5.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26"/>
          <p:cNvSpPr txBox="1"/>
          <p:nvPr/>
        </p:nvSpPr>
        <p:spPr>
          <a:xfrm>
            <a:off x="360000" y="2101750"/>
            <a:ext cx="84240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Shooter game.</a:t>
            </a:r>
            <a:endParaRPr sz="4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Part 1</a:t>
            </a:r>
            <a:endParaRPr sz="4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" name="Google Shape;93;p26"/>
          <p:cNvSpPr txBox="1"/>
          <p:nvPr/>
        </p:nvSpPr>
        <p:spPr>
          <a:xfrm>
            <a:off x="360002" y="4152025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 to guidelines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994" y="4353486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6">
            <a:hlinkClick r:id="rId4"/>
          </p:cNvPr>
          <p:cNvSpPr/>
          <p:nvPr/>
        </p:nvSpPr>
        <p:spPr>
          <a:xfrm>
            <a:off x="247811" y="4209692"/>
            <a:ext cx="2211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6797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00" y="1117100"/>
            <a:ext cx="5959950" cy="402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>
            <a:off x="219025" y="689575"/>
            <a:ext cx="6924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Mind map for the project from the developer Cole: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the work: mind map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5820175" y="1609225"/>
            <a:ext cx="1759500" cy="129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Montserrat"/>
                <a:ea typeface="Montserrat"/>
                <a:cs typeface="Montserrat"/>
                <a:sym typeface="Montserrat"/>
              </a:rPr>
              <a:t>For starters, we can </a:t>
            </a:r>
            <a:r>
              <a:rPr b="1" i="1" lang="en" sz="1200" u="sng">
                <a:latin typeface="Montserrat"/>
                <a:ea typeface="Montserrat"/>
                <a:cs typeface="Montserrat"/>
                <a:sym typeface="Montserrat"/>
              </a:rPr>
              <a:t>create a game template</a:t>
            </a:r>
            <a:r>
              <a:rPr b="1" i="1" lang="en" sz="1200">
                <a:latin typeface="Montserrat"/>
                <a:ea typeface="Montserrat"/>
                <a:cs typeface="Montserrat"/>
                <a:sym typeface="Montserrat"/>
              </a:rPr>
              <a:t> with a background, music, and a controlled player.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2346175" y="2176975"/>
            <a:ext cx="1759500" cy="62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/>
          <p:nvPr/>
        </p:nvSpPr>
        <p:spPr>
          <a:xfrm>
            <a:off x="3498150" y="3264250"/>
            <a:ext cx="1891200" cy="30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35"/>
          <p:cNvCxnSpPr>
            <a:stCxn id="217" idx="3"/>
          </p:cNvCxnSpPr>
          <p:nvPr/>
        </p:nvCxnSpPr>
        <p:spPr>
          <a:xfrm>
            <a:off x="4105675" y="2487025"/>
            <a:ext cx="1714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5"/>
          <p:cNvCxnSpPr>
            <a:stCxn id="218" idx="3"/>
          </p:cNvCxnSpPr>
          <p:nvPr/>
        </p:nvCxnSpPr>
        <p:spPr>
          <a:xfrm flipH="1" rot="10800000">
            <a:off x="5389350" y="2497300"/>
            <a:ext cx="225600" cy="91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26" name="Google Shape;226;p3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36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183275" y="733275"/>
            <a:ext cx="7105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We will fill in the checklist as the project tasks are allocated: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338400" y="4545675"/>
            <a:ext cx="7331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What tasks are we implementing today?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the work: checklist</a:t>
            </a:r>
            <a:endParaRPr sz="28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975" y="1291375"/>
            <a:ext cx="7048640" cy="31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/>
          <p:nvPr/>
        </p:nvSpPr>
        <p:spPr>
          <a:xfrm>
            <a:off x="4949225" y="4018675"/>
            <a:ext cx="2208600" cy="276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6"/>
              </a:rPr>
              <a:t>Link to level</a:t>
            </a:r>
            <a:endParaRPr sz="1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" name="Google Shape;240;p36"/>
          <p:cNvSpPr/>
          <p:nvPr/>
        </p:nvSpPr>
        <p:spPr>
          <a:xfrm>
            <a:off x="533750" y="1492100"/>
            <a:ext cx="873300" cy="27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46" name="Google Shape;246;p3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37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236525" y="733275"/>
            <a:ext cx="7105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Cole has suggested c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hecklist of tasks for today: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the work: checklist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303975" y="4548150"/>
            <a:ext cx="7181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ontserrat"/>
                <a:ea typeface="Montserrat"/>
                <a:cs typeface="Montserrat"/>
                <a:sym typeface="Montserrat"/>
              </a:rPr>
              <a:t>We know almost all the stages from the previous project!</a:t>
            </a:r>
            <a:endParaRPr i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675" y="1215163"/>
            <a:ext cx="5993694" cy="33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/>
        </p:nvSpPr>
        <p:spPr>
          <a:xfrm>
            <a:off x="360000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goal of the work day is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4" name="Google Shape;264;p3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5" name="Google Shape;265;p3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403075" y="2255725"/>
            <a:ext cx="3237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Today, you will: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728375" y="672350"/>
            <a:ext cx="63507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 program the</a:t>
            </a: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 template for the Shooter </a:t>
            </a:r>
            <a:r>
              <a:rPr i="1"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game</a:t>
            </a: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i="1" sz="1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The template should include the game window, background, music, and a controlled player.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784400" y="2801475"/>
            <a:ext cx="64551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Recall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 how to 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create games using pygame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Recall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create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 child classes (including from the Sprite class from pygame)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 Medium"/>
              <a:buChar char="●"/>
            </a:pPr>
            <a:r>
              <a:rPr lang="en" sz="16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 a game template with a background, 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music, and a controlled player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900" y="1647000"/>
            <a:ext cx="1954200" cy="18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/>
        </p:nvSpPr>
        <p:spPr>
          <a:xfrm>
            <a:off x="348850" y="13558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</a:t>
            </a:r>
            <a:endParaRPr sz="37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5. Lesson 5. The Shooter game. Part 1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0"/>
          <p:cNvPicPr preferRelativeResize="0"/>
          <p:nvPr/>
        </p:nvPicPr>
        <p:blipFill rotWithShape="1">
          <a:blip r:embed="rId3">
            <a:alphaModFix/>
          </a:blip>
          <a:srcRect b="0" l="48617" r="0" t="0"/>
          <a:stretch/>
        </p:blipFill>
        <p:spPr>
          <a:xfrm>
            <a:off x="5972726" y="881587"/>
            <a:ext cx="1436876" cy="390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360000" y="175175"/>
            <a:ext cx="6443700" cy="20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2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Demonstrate your knowledge</a:t>
            </a:r>
            <a:endParaRPr sz="3000">
              <a:solidFill>
                <a:schemeClr val="accent2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2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000">
              <a:solidFill>
                <a:schemeClr val="accent2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of the basics of game creation </a:t>
            </a:r>
            <a:endParaRPr sz="23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and object-oriented</a:t>
            </a:r>
            <a:endParaRPr sz="23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programming</a:t>
            </a:r>
            <a:endParaRPr sz="23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3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93" name="Google Shape;293;p4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94" name="Google Shape;294;p4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40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/>
        </p:nvSpPr>
        <p:spPr>
          <a:xfrm>
            <a:off x="360000" y="360000"/>
            <a:ext cx="72264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create a </a:t>
            </a:r>
            <a:r>
              <a:rPr lang="en" sz="2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game window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set a </a:t>
            </a:r>
            <a:r>
              <a:rPr lang="en" sz="28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background picture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if the picture doesn't fit the window?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06" name="Google Shape;306;p4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07" name="Google Shape;307;p4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41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4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19" name="Google Shape;319;p4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42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6" name="Google Shape;326;p42"/>
          <p:cNvGraphicFramePr/>
          <p:nvPr/>
        </p:nvGraphicFramePr>
        <p:xfrm>
          <a:off x="317900" y="109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{21F97CFC-0937-4B26-8932-2EFC7E3CED6A}</a:tableStyleId>
              </a:tblPr>
              <a:tblGrid>
                <a:gridCol w="3682125"/>
                <a:gridCol w="3556875"/>
              </a:tblGrid>
              <a:tr h="17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window = display.set_mode((</a:t>
                      </a:r>
                      <a:r>
                        <a:rPr lang="en" sz="1200">
                          <a:solidFill>
                            <a:srgbClr val="09865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700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09865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endParaRPr sz="12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Create the window size: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(width, length)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display.set_caption(</a:t>
                      </a:r>
                      <a:r>
                        <a:rPr lang="en" sz="120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"</a:t>
                      </a:r>
                      <a:r>
                        <a:rPr lang="en" sz="120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Catch</a:t>
                      </a:r>
                      <a:r>
                        <a:rPr lang="en" sz="120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"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 the window title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 = </a:t>
                      </a:r>
                      <a:endParaRPr sz="12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transform.scale(</a:t>
                      </a:r>
                      <a:endParaRPr sz="12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image.load(</a:t>
                      </a:r>
                      <a:r>
                        <a:rPr lang="en" sz="120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"background.png"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   </a:t>
                      </a:r>
                      <a:endParaRPr sz="12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(</a:t>
                      </a:r>
                      <a:r>
                        <a:rPr lang="en" sz="1200">
                          <a:solidFill>
                            <a:srgbClr val="09865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700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09865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Create an object for the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image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,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adapt the picture size to the window parameters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window.blit(background,(</a:t>
                      </a:r>
                      <a:r>
                        <a:rPr lang="en" sz="1200">
                          <a:solidFill>
                            <a:srgbClr val="09865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09865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endParaRPr sz="12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Display the background picture in the window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7" name="Google Shape;327;p42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template with a background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266775" y="614200"/>
            <a:ext cx="7053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Note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picture should be in the project folder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/>
        </p:nvSpPr>
        <p:spPr>
          <a:xfrm>
            <a:off x="360000" y="175175"/>
            <a:ext cx="72264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set </a:t>
            </a:r>
            <a:r>
              <a:rPr lang="en" sz="2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background music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 the game?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</a:t>
            </a:r>
            <a:r>
              <a:rPr lang="en" sz="28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music file formats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can we use?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34" name="Google Shape;334;p4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35" name="Google Shape;335;p4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43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47" name="Google Shape;347;p4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44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4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Background music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355" name="Google Shape;355;p44"/>
          <p:cNvGraphicFramePr/>
          <p:nvPr/>
        </p:nvGraphicFramePr>
        <p:xfrm>
          <a:off x="370875" y="12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{21F97CFC-0937-4B26-8932-2EFC7E3CED6A}</a:tableStyleId>
              </a:tblPr>
              <a:tblGrid>
                <a:gridCol w="3648375"/>
                <a:gridCol w="3604175"/>
              </a:tblGrid>
              <a:tr h="20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mixer.init()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Enable the use of Mixer.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mixer.music.load(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'space.ogg'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rgbClr val="AF00DB"/>
                        </a:solidFill>
                        <a:highlight>
                          <a:schemeClr val="lt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Load music files for background playback.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mixer.music.play()</a:t>
                      </a:r>
                      <a:endParaRPr>
                        <a:solidFill>
                          <a:srgbClr val="AF00DB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Start playing background music.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6" name="Google Shape;356;p44"/>
          <p:cNvSpPr txBox="1"/>
          <p:nvPr/>
        </p:nvSpPr>
        <p:spPr>
          <a:xfrm>
            <a:off x="273200" y="684725"/>
            <a:ext cx="7130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All operating systems support these formats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ogg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wav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7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7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38" y="1513099"/>
            <a:ext cx="2237575" cy="21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7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5. Lesson 5. The Shooter game. Part 1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7"/>
          <p:cNvSpPr txBox="1"/>
          <p:nvPr/>
        </p:nvSpPr>
        <p:spPr>
          <a:xfrm>
            <a:off x="360000" y="916000"/>
            <a:ext cx="537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New request</a:t>
            </a:r>
            <a:endParaRPr sz="3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7" name="Google Shape;107;p27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Discussion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4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62" name="Google Shape;362;p4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45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 txBox="1"/>
          <p:nvPr/>
        </p:nvSpPr>
        <p:spPr>
          <a:xfrm>
            <a:off x="360000" y="442025"/>
            <a:ext cx="72351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 </a:t>
            </a:r>
            <a:r>
              <a:rPr lang="en" sz="2600">
                <a:solidFill>
                  <a:srgbClr val="FF784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class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360000" y="94282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</a:t>
            </a: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600" u="sng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create a class</a:t>
            </a: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76" name="Google Shape;376;p4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46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233275" y="674075"/>
            <a:ext cx="69189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To create a class, we need to do the following: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list</a:t>
            </a: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in the constructor</a:t>
            </a: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properties that determine the features of the class instance</a:t>
            </a: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;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list the methods for managing the instance.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233275" y="2143500"/>
            <a:ext cx="5067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       = title_text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46"/>
          <p:cNvSpPr/>
          <p:nvPr/>
        </p:nvSpPr>
        <p:spPr>
          <a:xfrm>
            <a:off x="1030950" y="2241175"/>
            <a:ext cx="14343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 name</a:t>
            </a:r>
            <a:endParaRPr sz="1200"/>
          </a:p>
        </p:txBody>
      </p:sp>
      <p:sp>
        <p:nvSpPr>
          <p:cNvPr id="387" name="Google Shape;387;p46"/>
          <p:cNvSpPr/>
          <p:nvPr/>
        </p:nvSpPr>
        <p:spPr>
          <a:xfrm>
            <a:off x="3168000" y="26782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Value</a:t>
            </a:r>
            <a:endParaRPr sz="1300"/>
          </a:p>
        </p:txBody>
      </p:sp>
      <p:sp>
        <p:nvSpPr>
          <p:cNvPr id="388" name="Google Shape;388;p46"/>
          <p:cNvSpPr/>
          <p:nvPr/>
        </p:nvSpPr>
        <p:spPr>
          <a:xfrm>
            <a:off x="3788350" y="30646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Value</a:t>
            </a:r>
            <a:endParaRPr sz="1300"/>
          </a:p>
        </p:txBody>
      </p:sp>
      <p:sp>
        <p:nvSpPr>
          <p:cNvPr id="389" name="Google Shape;389;p46"/>
          <p:cNvSpPr/>
          <p:nvPr/>
        </p:nvSpPr>
        <p:spPr>
          <a:xfrm>
            <a:off x="1975750" y="3061850"/>
            <a:ext cx="16101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Property name</a:t>
            </a:r>
            <a:endParaRPr sz="1200"/>
          </a:p>
        </p:txBody>
      </p:sp>
      <p:sp>
        <p:nvSpPr>
          <p:cNvPr id="390" name="Google Shape;390;p46"/>
          <p:cNvSpPr/>
          <p:nvPr/>
        </p:nvSpPr>
        <p:spPr>
          <a:xfrm>
            <a:off x="1287725" y="3504300"/>
            <a:ext cx="15585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Method name</a:t>
            </a:r>
            <a:endParaRPr sz="1200"/>
          </a:p>
        </p:txBody>
      </p:sp>
      <p:sp>
        <p:nvSpPr>
          <p:cNvPr id="391" name="Google Shape;391;p46"/>
          <p:cNvSpPr/>
          <p:nvPr/>
        </p:nvSpPr>
        <p:spPr>
          <a:xfrm>
            <a:off x="1287725" y="3882525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Action with the object and properties</a:t>
            </a:r>
            <a:endParaRPr sz="1200"/>
          </a:p>
        </p:txBody>
      </p:sp>
      <p:sp>
        <p:nvSpPr>
          <p:cNvPr id="392" name="Google Shape;392;p46"/>
          <p:cNvSpPr/>
          <p:nvPr/>
        </p:nvSpPr>
        <p:spPr>
          <a:xfrm>
            <a:off x="1287725" y="4260750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Action with the object and properties</a:t>
            </a:r>
            <a:endParaRPr sz="1200"/>
          </a:p>
        </p:txBody>
      </p:sp>
      <p:sp>
        <p:nvSpPr>
          <p:cNvPr id="393" name="Google Shape;393;p46"/>
          <p:cNvSpPr/>
          <p:nvPr/>
        </p:nvSpPr>
        <p:spPr>
          <a:xfrm>
            <a:off x="5367625" y="2588550"/>
            <a:ext cx="134400" cy="80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6"/>
          <p:cNvSpPr txBox="1"/>
          <p:nvPr/>
        </p:nvSpPr>
        <p:spPr>
          <a:xfrm>
            <a:off x="5502025" y="2402800"/>
            <a:ext cx="23685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special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function that creates an instance of the class with the specified properties.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5" name="Google Shape;395;p46"/>
          <p:cNvCxnSpPr/>
          <p:nvPr/>
        </p:nvCxnSpPr>
        <p:spPr>
          <a:xfrm>
            <a:off x="762000" y="2590200"/>
            <a:ext cx="0" cy="210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6"/>
          <p:cNvCxnSpPr/>
          <p:nvPr/>
        </p:nvCxnSpPr>
        <p:spPr>
          <a:xfrm>
            <a:off x="1221450" y="2980775"/>
            <a:ext cx="0" cy="39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6"/>
          <p:cNvCxnSpPr/>
          <p:nvPr/>
        </p:nvCxnSpPr>
        <p:spPr>
          <a:xfrm>
            <a:off x="1205750" y="3782700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6"/>
          <p:cNvSpPr txBox="1"/>
          <p:nvPr/>
        </p:nvSpPr>
        <p:spPr>
          <a:xfrm>
            <a:off x="5502225" y="3919275"/>
            <a:ext cx="1734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46"/>
          <p:cNvSpPr txBox="1"/>
          <p:nvPr/>
        </p:nvSpPr>
        <p:spPr>
          <a:xfrm>
            <a:off x="5125350" y="4473975"/>
            <a:ext cx="2813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Two underscores.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46"/>
          <p:cNvSpPr/>
          <p:nvPr/>
        </p:nvSpPr>
        <p:spPr>
          <a:xfrm>
            <a:off x="5601825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6"/>
          <p:cNvSpPr/>
          <p:nvPr/>
        </p:nvSpPr>
        <p:spPr>
          <a:xfrm>
            <a:off x="5792725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6"/>
          <p:cNvSpPr/>
          <p:nvPr/>
        </p:nvSpPr>
        <p:spPr>
          <a:xfrm>
            <a:off x="6692397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6"/>
          <p:cNvSpPr/>
          <p:nvPr/>
        </p:nvSpPr>
        <p:spPr>
          <a:xfrm>
            <a:off x="6872401" y="4190075"/>
            <a:ext cx="1929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4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09" name="Google Shape;409;p4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47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2" name="Google Shape;4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 txBox="1"/>
          <p:nvPr/>
        </p:nvSpPr>
        <p:spPr>
          <a:xfrm>
            <a:off x="360000" y="413925"/>
            <a:ext cx="72834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the meaning of </a:t>
            </a:r>
            <a:r>
              <a:rPr lang="en" sz="24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inheritance</a:t>
            </a: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</a:t>
            </a:r>
            <a:r>
              <a:rPr lang="en" sz="2400" u="sng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create a child class</a:t>
            </a: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for the Sprite class from PyGame?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4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48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Superclass and child class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0" name="Google Shape;430;p48"/>
          <p:cNvSpPr txBox="1"/>
          <p:nvPr/>
        </p:nvSpPr>
        <p:spPr>
          <a:xfrm>
            <a:off x="226475" y="1860825"/>
            <a:ext cx="6063300" cy="2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           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self, </a:t>
            </a:r>
            <a:r>
              <a:rPr lang="en" sz="1300">
                <a:solidFill>
                  <a:srgbClr val="000000"/>
                </a:solidFill>
              </a:rPr>
              <a:t>                      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        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48"/>
          <p:cNvSpPr/>
          <p:nvPr/>
        </p:nvSpPr>
        <p:spPr>
          <a:xfrm>
            <a:off x="1024150" y="1942325"/>
            <a:ext cx="14343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Inheritor name</a:t>
            </a:r>
            <a:endParaRPr sz="1200"/>
          </a:p>
        </p:txBody>
      </p:sp>
      <p:sp>
        <p:nvSpPr>
          <p:cNvPr id="432" name="Google Shape;432;p48"/>
          <p:cNvSpPr/>
          <p:nvPr/>
        </p:nvSpPr>
        <p:spPr>
          <a:xfrm>
            <a:off x="1269725" y="3221650"/>
            <a:ext cx="15585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Method name</a:t>
            </a:r>
            <a:endParaRPr sz="1200"/>
          </a:p>
        </p:txBody>
      </p:sp>
      <p:sp>
        <p:nvSpPr>
          <p:cNvPr id="433" name="Google Shape;433;p48"/>
          <p:cNvSpPr/>
          <p:nvPr/>
        </p:nvSpPr>
        <p:spPr>
          <a:xfrm>
            <a:off x="1353125" y="3636525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Action with the object and properties</a:t>
            </a:r>
            <a:endParaRPr sz="1200"/>
          </a:p>
        </p:txBody>
      </p:sp>
      <p:cxnSp>
        <p:nvCxnSpPr>
          <p:cNvPr id="434" name="Google Shape;434;p48"/>
          <p:cNvCxnSpPr/>
          <p:nvPr/>
        </p:nvCxnSpPr>
        <p:spPr>
          <a:xfrm>
            <a:off x="755200" y="2291350"/>
            <a:ext cx="0" cy="189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8"/>
          <p:cNvCxnSpPr/>
          <p:nvPr/>
        </p:nvCxnSpPr>
        <p:spPr>
          <a:xfrm>
            <a:off x="1214650" y="3535250"/>
            <a:ext cx="0" cy="507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48"/>
          <p:cNvSpPr/>
          <p:nvPr/>
        </p:nvSpPr>
        <p:spPr>
          <a:xfrm>
            <a:off x="2624050" y="1942325"/>
            <a:ext cx="14343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Superclass name</a:t>
            </a:r>
            <a:endParaRPr sz="1200"/>
          </a:p>
        </p:txBody>
      </p:sp>
      <p:sp>
        <p:nvSpPr>
          <p:cNvPr id="437" name="Google Shape;437;p48"/>
          <p:cNvSpPr/>
          <p:nvPr/>
        </p:nvSpPr>
        <p:spPr>
          <a:xfrm>
            <a:off x="3193700" y="2362113"/>
            <a:ext cx="10509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Value</a:t>
            </a:r>
            <a:endParaRPr sz="1300"/>
          </a:p>
        </p:txBody>
      </p:sp>
      <p:sp>
        <p:nvSpPr>
          <p:cNvPr id="438" name="Google Shape;438;p48"/>
          <p:cNvSpPr/>
          <p:nvPr/>
        </p:nvSpPr>
        <p:spPr>
          <a:xfrm>
            <a:off x="3421775" y="2789413"/>
            <a:ext cx="10509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cxnSp>
        <p:nvCxnSpPr>
          <p:cNvPr id="439" name="Google Shape;439;p48"/>
          <p:cNvCxnSpPr/>
          <p:nvPr/>
        </p:nvCxnSpPr>
        <p:spPr>
          <a:xfrm rot="10800000">
            <a:off x="4743100" y="2916850"/>
            <a:ext cx="446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48"/>
          <p:cNvSpPr txBox="1"/>
          <p:nvPr/>
        </p:nvSpPr>
        <p:spPr>
          <a:xfrm>
            <a:off x="5301075" y="2622650"/>
            <a:ext cx="250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Referring to the superclass constructor.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1" name="Google Shape;441;p48"/>
          <p:cNvSpPr txBox="1"/>
          <p:nvPr/>
        </p:nvSpPr>
        <p:spPr>
          <a:xfrm>
            <a:off x="226475" y="740950"/>
            <a:ext cx="71901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Class inheritance helps us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transfer all the skills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previously written for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more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general class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into another, more private class,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child class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/>
        </p:nvSpPr>
        <p:spPr>
          <a:xfrm>
            <a:off x="177450" y="175175"/>
            <a:ext cx="7426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Example: GameSprite is a child class of Sprite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242700" y="1515350"/>
            <a:ext cx="72963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GameSprite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sprite.Sprite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3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self, player_image, player_x, player_y, player_speed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300">
                <a:solidFill>
                  <a:srgbClr val="267F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3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300">
                <a:solidFill>
                  <a:srgbClr val="795E2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3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3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3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chemeClr val="dk1"/>
                </a:solidFill>
                <a:highlight>
                  <a:srgbClr val="B7B7B7"/>
                </a:highlight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transform.scale(image.load(player_image), (</a:t>
            </a:r>
            <a:r>
              <a:rPr lang="en" sz="1300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65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65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))   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self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.speed =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player_speed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3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chemeClr val="dk1"/>
                </a:solidFill>
                <a:highlight>
                  <a:srgbClr val="B7B7B7"/>
                </a:highlight>
                <a:latin typeface="Consolas"/>
                <a:ea typeface="Consolas"/>
                <a:cs typeface="Consolas"/>
                <a:sym typeface="Consolas"/>
              </a:rPr>
              <a:t>rect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3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.image.get_rect()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67F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3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.rect.x = player_x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3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.rect.y = player_y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795E26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reset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window.blit(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.image, (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.rect.y))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48" name="Google Shape;448;p49"/>
          <p:cNvCxnSpPr/>
          <p:nvPr/>
        </p:nvCxnSpPr>
        <p:spPr>
          <a:xfrm>
            <a:off x="633100" y="1904438"/>
            <a:ext cx="0" cy="303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49"/>
          <p:cNvCxnSpPr/>
          <p:nvPr/>
        </p:nvCxnSpPr>
        <p:spPr>
          <a:xfrm>
            <a:off x="1086300" y="2248450"/>
            <a:ext cx="0" cy="1675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49"/>
          <p:cNvCxnSpPr/>
          <p:nvPr/>
        </p:nvCxnSpPr>
        <p:spPr>
          <a:xfrm>
            <a:off x="1074988" y="4359388"/>
            <a:ext cx="0" cy="439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49"/>
          <p:cNvSpPr txBox="1"/>
          <p:nvPr/>
        </p:nvSpPr>
        <p:spPr>
          <a:xfrm>
            <a:off x="242700" y="572625"/>
            <a:ext cx="74268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child class of Sprite should contain: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➔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properties </a:t>
            </a:r>
            <a:r>
              <a:rPr lang="en">
                <a:highlight>
                  <a:srgbClr val="EFEFE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image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(picture) and </a:t>
            </a:r>
            <a:r>
              <a:rPr lang="en">
                <a:highlight>
                  <a:srgbClr val="EFEFE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rect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(sprite frame);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>
                <a:highlight>
                  <a:srgbClr val="EFEFE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reset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() and a parent class constructor.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52" name="Google Shape;452;p4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49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6" name="Google Shape;4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/>
          <p:nvPr/>
        </p:nvSpPr>
        <p:spPr>
          <a:xfrm>
            <a:off x="360000" y="175175"/>
            <a:ext cx="7099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 confirmed!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65" name="Google Shape;465;p5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66" name="Google Shape;466;p5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50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0"/>
          <p:cNvSpPr txBox="1"/>
          <p:nvPr/>
        </p:nvSpPr>
        <p:spPr>
          <a:xfrm>
            <a:off x="294850" y="825650"/>
            <a:ext cx="53814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Great, you are ready to brainstorming and working on your tasks!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74" name="Google Shape;474;p50"/>
          <p:cNvPicPr preferRelativeResize="0"/>
          <p:nvPr/>
        </p:nvPicPr>
        <p:blipFill rotWithShape="1">
          <a:blip r:embed="rId5">
            <a:alphaModFix/>
          </a:blip>
          <a:srcRect b="0" l="45124" r="0" t="0"/>
          <a:stretch/>
        </p:blipFill>
        <p:spPr>
          <a:xfrm>
            <a:off x="5922725" y="991925"/>
            <a:ext cx="1633048" cy="390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1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1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 txBox="1"/>
          <p:nvPr/>
        </p:nvSpPr>
        <p:spPr>
          <a:xfrm>
            <a:off x="360000" y="320450"/>
            <a:ext cx="6893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5. Lesson 5. The Shooter game. Part 1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51"/>
          <p:cNvSpPr txBox="1"/>
          <p:nvPr/>
        </p:nvSpPr>
        <p:spPr>
          <a:xfrm>
            <a:off x="360000" y="916000"/>
            <a:ext cx="58857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Shooter game 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template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5" name="Google Shape;485;p51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01" y="1383526"/>
            <a:ext cx="6568800" cy="36405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5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92" name="Google Shape;492;p5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5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2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game template</a:t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4" name="Google Shape;504;p52"/>
          <p:cNvSpPr txBox="1"/>
          <p:nvPr/>
        </p:nvSpPr>
        <p:spPr>
          <a:xfrm>
            <a:off x="288125" y="703625"/>
            <a:ext cx="701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Let's program the game scene with background music: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52"/>
          <p:cNvSpPr txBox="1"/>
          <p:nvPr/>
        </p:nvSpPr>
        <p:spPr>
          <a:xfrm>
            <a:off x="5972725" y="3135975"/>
            <a:ext cx="12168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Tasks for the first half of the work day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52"/>
          <p:cNvSpPr/>
          <p:nvPr/>
        </p:nvSpPr>
        <p:spPr>
          <a:xfrm>
            <a:off x="730450" y="1836250"/>
            <a:ext cx="6568800" cy="1176900"/>
          </a:xfrm>
          <a:prstGeom prst="roundRect">
            <a:avLst>
              <a:gd fmla="val 10343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52"/>
          <p:cNvCxnSpPr/>
          <p:nvPr/>
        </p:nvCxnSpPr>
        <p:spPr>
          <a:xfrm>
            <a:off x="5407275" y="3023200"/>
            <a:ext cx="497100" cy="30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474" y="1104450"/>
            <a:ext cx="4326251" cy="337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5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14" name="Google Shape;514;p5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5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3"/>
          <p:cNvPicPr preferRelativeResize="0"/>
          <p:nvPr/>
        </p:nvPicPr>
        <p:blipFill rotWithShape="1">
          <a:blip r:embed="rId6">
            <a:alphaModFix/>
          </a:blip>
          <a:srcRect b="25229" l="4531" r="61852" t="46842"/>
          <a:stretch/>
        </p:blipFill>
        <p:spPr>
          <a:xfrm>
            <a:off x="5997088" y="2924078"/>
            <a:ext cx="1694472" cy="182354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3"/>
          <p:cNvSpPr txBox="1"/>
          <p:nvPr/>
        </p:nvSpPr>
        <p:spPr>
          <a:xfrm>
            <a:off x="368800" y="175175"/>
            <a:ext cx="71574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program a game window with a picture and background music?</a:t>
            </a:r>
            <a:endParaRPr sz="23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527" name="Google Shape;527;p53"/>
          <p:cNvCxnSpPr/>
          <p:nvPr/>
        </p:nvCxnSpPr>
        <p:spPr>
          <a:xfrm rot="10800000">
            <a:off x="1415050" y="1891825"/>
            <a:ext cx="599400" cy="3462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53"/>
          <p:cNvSpPr txBox="1"/>
          <p:nvPr/>
        </p:nvSpPr>
        <p:spPr>
          <a:xfrm>
            <a:off x="295175" y="1564525"/>
            <a:ext cx="1942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galaxy.jpg</a:t>
            </a:r>
            <a:endParaRPr b="1">
              <a:solidFill>
                <a:schemeClr val="accent5"/>
              </a:solidFill>
            </a:endParaRPr>
          </a:p>
        </p:txBody>
      </p:sp>
      <p:cxnSp>
        <p:nvCxnSpPr>
          <p:cNvPr id="529" name="Google Shape;529;p53"/>
          <p:cNvCxnSpPr>
            <a:stCxn id="530" idx="3"/>
          </p:cNvCxnSpPr>
          <p:nvPr/>
        </p:nvCxnSpPr>
        <p:spPr>
          <a:xfrm flipH="1">
            <a:off x="5235376" y="2571748"/>
            <a:ext cx="490800" cy="516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53"/>
          <p:cNvSpPr txBox="1"/>
          <p:nvPr/>
        </p:nvSpPr>
        <p:spPr>
          <a:xfrm>
            <a:off x="5726163" y="2046225"/>
            <a:ext cx="1942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Background music 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space.ogg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5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37" name="Google Shape;537;p5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5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Google Shape;5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4"/>
          <p:cNvSpPr txBox="1"/>
          <p:nvPr/>
        </p:nvSpPr>
        <p:spPr>
          <a:xfrm>
            <a:off x="1150175" y="97025"/>
            <a:ext cx="5290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latin typeface="Montserrat ExtraBold"/>
                <a:ea typeface="Montserrat ExtraBold"/>
                <a:cs typeface="Montserrat ExtraBold"/>
                <a:sym typeface="Montserrat ExtraBold"/>
              </a:rPr>
              <a:t>Game loop for the </a:t>
            </a: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 </a:t>
            </a:r>
            <a:r>
              <a:rPr lang="en" sz="2300">
                <a:latin typeface="Montserrat ExtraBold"/>
                <a:ea typeface="Montserrat ExtraBold"/>
                <a:cs typeface="Montserrat ExtraBold"/>
                <a:sym typeface="Montserrat ExtraBold"/>
              </a:rPr>
              <a:t>game</a:t>
            </a:r>
            <a:endParaRPr sz="23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9" name="Google Shape;549;p54"/>
          <p:cNvSpPr/>
          <p:nvPr/>
        </p:nvSpPr>
        <p:spPr>
          <a:xfrm>
            <a:off x="2318500" y="1790963"/>
            <a:ext cx="27963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= True — game is going</a:t>
            </a:r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1820000" y="2276446"/>
            <a:ext cx="3795675" cy="42630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not equal to False?</a:t>
            </a:r>
            <a:endParaRPr/>
          </a:p>
        </p:txBody>
      </p:sp>
      <p:sp>
        <p:nvSpPr>
          <p:cNvPr id="551" name="Google Shape;551;p54"/>
          <p:cNvSpPr/>
          <p:nvPr/>
        </p:nvSpPr>
        <p:spPr>
          <a:xfrm>
            <a:off x="2067500" y="3793325"/>
            <a:ext cx="3295975" cy="52015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Is Close Window’ button pressed?</a:t>
            </a:r>
            <a:endParaRPr sz="1300"/>
          </a:p>
        </p:txBody>
      </p:sp>
      <p:sp>
        <p:nvSpPr>
          <p:cNvPr id="552" name="Google Shape;552;p54"/>
          <p:cNvSpPr/>
          <p:nvPr/>
        </p:nvSpPr>
        <p:spPr>
          <a:xfrm>
            <a:off x="4644325" y="4254275"/>
            <a:ext cx="1893000" cy="24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= False </a:t>
            </a:r>
            <a:endParaRPr/>
          </a:p>
        </p:txBody>
      </p:sp>
      <p:cxnSp>
        <p:nvCxnSpPr>
          <p:cNvPr id="553" name="Google Shape;553;p54"/>
          <p:cNvCxnSpPr>
            <a:stCxn id="549" idx="2"/>
            <a:endCxn id="550" idx="0"/>
          </p:cNvCxnSpPr>
          <p:nvPr/>
        </p:nvCxnSpPr>
        <p:spPr>
          <a:xfrm>
            <a:off x="3716650" y="2069363"/>
            <a:ext cx="1200" cy="207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54"/>
          <p:cNvSpPr txBox="1"/>
          <p:nvPr/>
        </p:nvSpPr>
        <p:spPr>
          <a:xfrm>
            <a:off x="3904200" y="2584250"/>
            <a:ext cx="847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Yes</a:t>
            </a:r>
            <a:endParaRPr i="1"/>
          </a:p>
        </p:txBody>
      </p:sp>
      <p:cxnSp>
        <p:nvCxnSpPr>
          <p:cNvPr id="555" name="Google Shape;555;p54"/>
          <p:cNvCxnSpPr>
            <a:stCxn id="551" idx="3"/>
            <a:endCxn id="552" idx="0"/>
          </p:cNvCxnSpPr>
          <p:nvPr/>
        </p:nvCxnSpPr>
        <p:spPr>
          <a:xfrm>
            <a:off x="5363475" y="4053400"/>
            <a:ext cx="227400" cy="2010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54"/>
          <p:cNvSpPr txBox="1"/>
          <p:nvPr/>
        </p:nvSpPr>
        <p:spPr>
          <a:xfrm>
            <a:off x="5166925" y="3703988"/>
            <a:ext cx="847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Yes</a:t>
            </a:r>
            <a:endParaRPr i="1"/>
          </a:p>
        </p:txBody>
      </p:sp>
      <p:sp>
        <p:nvSpPr>
          <p:cNvPr id="557" name="Google Shape;557;p54"/>
          <p:cNvSpPr/>
          <p:nvPr/>
        </p:nvSpPr>
        <p:spPr>
          <a:xfrm>
            <a:off x="3102238" y="4575813"/>
            <a:ext cx="58800" cy="59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4"/>
          <p:cNvSpPr txBox="1"/>
          <p:nvPr/>
        </p:nvSpPr>
        <p:spPr>
          <a:xfrm>
            <a:off x="1709825" y="3704000"/>
            <a:ext cx="428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No</a:t>
            </a:r>
            <a:endParaRPr i="1"/>
          </a:p>
        </p:txBody>
      </p:sp>
      <p:cxnSp>
        <p:nvCxnSpPr>
          <p:cNvPr id="559" name="Google Shape;559;p54"/>
          <p:cNvCxnSpPr>
            <a:stCxn id="551" idx="1"/>
            <a:endCxn id="557" idx="2"/>
          </p:cNvCxnSpPr>
          <p:nvPr/>
        </p:nvCxnSpPr>
        <p:spPr>
          <a:xfrm>
            <a:off x="2067500" y="4053400"/>
            <a:ext cx="1034700" cy="552000"/>
          </a:xfrm>
          <a:prstGeom prst="bentConnector3">
            <a:avLst>
              <a:gd fmla="val -1488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54"/>
          <p:cNvCxnSpPr>
            <a:stCxn id="552" idx="2"/>
            <a:endCxn id="557" idx="6"/>
          </p:cNvCxnSpPr>
          <p:nvPr/>
        </p:nvCxnSpPr>
        <p:spPr>
          <a:xfrm rot="5400000">
            <a:off x="4324825" y="3339275"/>
            <a:ext cx="102300" cy="24297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54"/>
          <p:cNvSpPr/>
          <p:nvPr/>
        </p:nvSpPr>
        <p:spPr>
          <a:xfrm>
            <a:off x="3102275" y="4867688"/>
            <a:ext cx="58800" cy="59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4"/>
          <p:cNvSpPr txBox="1"/>
          <p:nvPr/>
        </p:nvSpPr>
        <p:spPr>
          <a:xfrm>
            <a:off x="5689525" y="2124175"/>
            <a:ext cx="847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No</a:t>
            </a:r>
            <a:endParaRPr i="1"/>
          </a:p>
        </p:txBody>
      </p:sp>
      <p:cxnSp>
        <p:nvCxnSpPr>
          <p:cNvPr id="563" name="Google Shape;563;p54"/>
          <p:cNvCxnSpPr>
            <a:stCxn id="561" idx="4"/>
          </p:cNvCxnSpPr>
          <p:nvPr/>
        </p:nvCxnSpPr>
        <p:spPr>
          <a:xfrm>
            <a:off x="3131675" y="4926788"/>
            <a:ext cx="0" cy="248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64" name="Google Shape;564;p54"/>
          <p:cNvSpPr/>
          <p:nvPr/>
        </p:nvSpPr>
        <p:spPr>
          <a:xfrm>
            <a:off x="1913450" y="2931150"/>
            <a:ext cx="36270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Display the window with </a:t>
            </a:r>
            <a:r>
              <a:rPr lang="en" sz="1500">
                <a:solidFill>
                  <a:schemeClr val="dk1"/>
                </a:solidFill>
              </a:rPr>
              <a:t>the </a:t>
            </a:r>
            <a:r>
              <a:rPr lang="en" sz="1500"/>
              <a:t>background</a:t>
            </a:r>
            <a:endParaRPr sz="1500"/>
          </a:p>
        </p:txBody>
      </p:sp>
      <p:cxnSp>
        <p:nvCxnSpPr>
          <p:cNvPr id="565" name="Google Shape;565;p54"/>
          <p:cNvCxnSpPr>
            <a:stCxn id="550" idx="2"/>
            <a:endCxn id="564" idx="0"/>
          </p:cNvCxnSpPr>
          <p:nvPr/>
        </p:nvCxnSpPr>
        <p:spPr>
          <a:xfrm>
            <a:off x="3717838" y="2702746"/>
            <a:ext cx="9000" cy="228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54"/>
          <p:cNvCxnSpPr>
            <a:stCxn id="557" idx="4"/>
            <a:endCxn id="550" idx="1"/>
          </p:cNvCxnSpPr>
          <p:nvPr/>
        </p:nvCxnSpPr>
        <p:spPr>
          <a:xfrm flipH="1" rot="5400000">
            <a:off x="1403188" y="2906463"/>
            <a:ext cx="2145300" cy="1311600"/>
          </a:xfrm>
          <a:prstGeom prst="bentConnector4">
            <a:avLst>
              <a:gd fmla="val -5428" name="adj1"/>
              <a:gd fmla="val 138256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54"/>
          <p:cNvCxnSpPr>
            <a:stCxn id="550" idx="3"/>
            <a:endCxn id="561" idx="6"/>
          </p:cNvCxnSpPr>
          <p:nvPr/>
        </p:nvCxnSpPr>
        <p:spPr>
          <a:xfrm flipH="1">
            <a:off x="3161075" y="2489596"/>
            <a:ext cx="2454600" cy="2407500"/>
          </a:xfrm>
          <a:prstGeom prst="bentConnector3">
            <a:avLst>
              <a:gd fmla="val -65008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54"/>
          <p:cNvSpPr/>
          <p:nvPr/>
        </p:nvSpPr>
        <p:spPr>
          <a:xfrm>
            <a:off x="2317350" y="778675"/>
            <a:ext cx="27963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and run the music</a:t>
            </a:r>
            <a:endParaRPr/>
          </a:p>
        </p:txBody>
      </p:sp>
      <p:sp>
        <p:nvSpPr>
          <p:cNvPr id="569" name="Google Shape;569;p54"/>
          <p:cNvSpPr/>
          <p:nvPr/>
        </p:nvSpPr>
        <p:spPr>
          <a:xfrm>
            <a:off x="2317350" y="1218525"/>
            <a:ext cx="2796300" cy="42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window with a background</a:t>
            </a:r>
            <a:endParaRPr/>
          </a:p>
        </p:txBody>
      </p:sp>
      <p:cxnSp>
        <p:nvCxnSpPr>
          <p:cNvPr id="570" name="Google Shape;570;p54"/>
          <p:cNvCxnSpPr>
            <a:stCxn id="568" idx="2"/>
            <a:endCxn id="569" idx="0"/>
          </p:cNvCxnSpPr>
          <p:nvPr/>
        </p:nvCxnSpPr>
        <p:spPr>
          <a:xfrm>
            <a:off x="3715500" y="1057075"/>
            <a:ext cx="0" cy="161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54"/>
          <p:cNvCxnSpPr>
            <a:stCxn id="569" idx="2"/>
            <a:endCxn id="549" idx="0"/>
          </p:cNvCxnSpPr>
          <p:nvPr/>
        </p:nvCxnSpPr>
        <p:spPr>
          <a:xfrm>
            <a:off x="3715500" y="1644825"/>
            <a:ext cx="1200" cy="146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54"/>
          <p:cNvSpPr/>
          <p:nvPr/>
        </p:nvSpPr>
        <p:spPr>
          <a:xfrm>
            <a:off x="2317325" y="3362225"/>
            <a:ext cx="27963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Refresh the frame</a:t>
            </a:r>
            <a:endParaRPr/>
          </a:p>
        </p:txBody>
      </p:sp>
      <p:cxnSp>
        <p:nvCxnSpPr>
          <p:cNvPr id="573" name="Google Shape;573;p54"/>
          <p:cNvCxnSpPr>
            <a:stCxn id="564" idx="2"/>
            <a:endCxn id="572" idx="0"/>
          </p:cNvCxnSpPr>
          <p:nvPr/>
        </p:nvCxnSpPr>
        <p:spPr>
          <a:xfrm flipH="1">
            <a:off x="3715550" y="3209550"/>
            <a:ext cx="11400" cy="152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54"/>
          <p:cNvCxnSpPr>
            <a:stCxn id="572" idx="2"/>
            <a:endCxn id="551" idx="0"/>
          </p:cNvCxnSpPr>
          <p:nvPr/>
        </p:nvCxnSpPr>
        <p:spPr>
          <a:xfrm>
            <a:off x="3715475" y="3640625"/>
            <a:ext cx="0" cy="152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54"/>
          <p:cNvCxnSpPr>
            <a:endCxn id="568" idx="0"/>
          </p:cNvCxnSpPr>
          <p:nvPr/>
        </p:nvCxnSpPr>
        <p:spPr>
          <a:xfrm>
            <a:off x="3715500" y="624775"/>
            <a:ext cx="0" cy="153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Developers, we’ve got a new request!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3" name="Google Shape;113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4" name="Google Shape;114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8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/>
        </p:nvSpPr>
        <p:spPr>
          <a:xfrm>
            <a:off x="236525" y="733275"/>
            <a:ext cx="6463500" cy="19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employees of our department start working on the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Shooter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game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Just like the last time, the game designers have thought through the game scenarios, and the artists have prepared pictures for the background and sprites.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Now we have to </a:t>
            </a:r>
            <a:r>
              <a:rPr lang="en" sz="15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 the functionality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i="1"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Let’s e</a:t>
            </a:r>
            <a:r>
              <a:rPr i="1"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xamine the technical task!</a:t>
            </a:r>
            <a:endParaRPr i="1"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5">
            <a:alphaModFix/>
          </a:blip>
          <a:srcRect b="70656" l="3410" r="66510" t="1981"/>
          <a:stretch/>
        </p:blipFill>
        <p:spPr>
          <a:xfrm>
            <a:off x="6106599" y="2717075"/>
            <a:ext cx="1475445" cy="1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5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81" name="Google Shape;581;p5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5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4" name="Google Shape;5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 txBox="1"/>
          <p:nvPr/>
        </p:nvSpPr>
        <p:spPr>
          <a:xfrm>
            <a:off x="368800" y="175175"/>
            <a:ext cx="71574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Game loop for the Shooter game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3" name="Google Shape;593;p55"/>
          <p:cNvSpPr/>
          <p:nvPr/>
        </p:nvSpPr>
        <p:spPr>
          <a:xfrm>
            <a:off x="1753900" y="1761413"/>
            <a:ext cx="27963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run = True — game is going</a:t>
            </a:r>
            <a:endParaRPr/>
          </a:p>
        </p:txBody>
      </p:sp>
      <p:sp>
        <p:nvSpPr>
          <p:cNvPr id="594" name="Google Shape;594;p55"/>
          <p:cNvSpPr/>
          <p:nvPr/>
        </p:nvSpPr>
        <p:spPr>
          <a:xfrm>
            <a:off x="1255400" y="2246896"/>
            <a:ext cx="3795675" cy="42630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run not equal to False?</a:t>
            </a: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1502900" y="3763775"/>
            <a:ext cx="3295975" cy="52015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Is </a:t>
            </a:r>
            <a:r>
              <a:rPr lang="en" sz="1300">
                <a:solidFill>
                  <a:schemeClr val="dk1"/>
                </a:solidFill>
              </a:rPr>
              <a:t>‘Close Window’ button pressed?</a:t>
            </a:r>
            <a:endParaRPr sz="1300"/>
          </a:p>
        </p:txBody>
      </p:sp>
      <p:sp>
        <p:nvSpPr>
          <p:cNvPr id="596" name="Google Shape;596;p55"/>
          <p:cNvSpPr/>
          <p:nvPr/>
        </p:nvSpPr>
        <p:spPr>
          <a:xfrm>
            <a:off x="4079725" y="4224725"/>
            <a:ext cx="1893000" cy="24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= False </a:t>
            </a:r>
            <a:endParaRPr/>
          </a:p>
        </p:txBody>
      </p:sp>
      <p:cxnSp>
        <p:nvCxnSpPr>
          <p:cNvPr id="597" name="Google Shape;597;p55"/>
          <p:cNvCxnSpPr>
            <a:stCxn id="593" idx="2"/>
            <a:endCxn id="594" idx="0"/>
          </p:cNvCxnSpPr>
          <p:nvPr/>
        </p:nvCxnSpPr>
        <p:spPr>
          <a:xfrm>
            <a:off x="3152050" y="2039813"/>
            <a:ext cx="1200" cy="207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55"/>
          <p:cNvSpPr txBox="1"/>
          <p:nvPr/>
        </p:nvSpPr>
        <p:spPr>
          <a:xfrm>
            <a:off x="3369675" y="2540425"/>
            <a:ext cx="847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Yes</a:t>
            </a:r>
            <a:endParaRPr i="1"/>
          </a:p>
        </p:txBody>
      </p:sp>
      <p:cxnSp>
        <p:nvCxnSpPr>
          <p:cNvPr id="599" name="Google Shape;599;p55"/>
          <p:cNvCxnSpPr>
            <a:stCxn id="595" idx="3"/>
            <a:endCxn id="596" idx="0"/>
          </p:cNvCxnSpPr>
          <p:nvPr/>
        </p:nvCxnSpPr>
        <p:spPr>
          <a:xfrm>
            <a:off x="4798875" y="4023850"/>
            <a:ext cx="227400" cy="2010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5"/>
          <p:cNvSpPr txBox="1"/>
          <p:nvPr/>
        </p:nvSpPr>
        <p:spPr>
          <a:xfrm>
            <a:off x="4602313" y="3611063"/>
            <a:ext cx="847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Yes</a:t>
            </a:r>
            <a:endParaRPr i="1"/>
          </a:p>
        </p:txBody>
      </p:sp>
      <p:sp>
        <p:nvSpPr>
          <p:cNvPr id="601" name="Google Shape;601;p55"/>
          <p:cNvSpPr/>
          <p:nvPr/>
        </p:nvSpPr>
        <p:spPr>
          <a:xfrm>
            <a:off x="3102238" y="4575813"/>
            <a:ext cx="58800" cy="59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5"/>
          <p:cNvSpPr txBox="1"/>
          <p:nvPr/>
        </p:nvSpPr>
        <p:spPr>
          <a:xfrm>
            <a:off x="1178525" y="3611063"/>
            <a:ext cx="847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No</a:t>
            </a:r>
            <a:endParaRPr i="1"/>
          </a:p>
        </p:txBody>
      </p:sp>
      <p:cxnSp>
        <p:nvCxnSpPr>
          <p:cNvPr id="603" name="Google Shape;603;p55"/>
          <p:cNvCxnSpPr>
            <a:stCxn id="595" idx="1"/>
            <a:endCxn id="601" idx="2"/>
          </p:cNvCxnSpPr>
          <p:nvPr/>
        </p:nvCxnSpPr>
        <p:spPr>
          <a:xfrm>
            <a:off x="1502900" y="4023850"/>
            <a:ext cx="1599300" cy="581400"/>
          </a:xfrm>
          <a:prstGeom prst="bentConnector3">
            <a:avLst>
              <a:gd fmla="val -1488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55"/>
          <p:cNvCxnSpPr>
            <a:stCxn id="596" idx="2"/>
            <a:endCxn id="601" idx="6"/>
          </p:cNvCxnSpPr>
          <p:nvPr/>
        </p:nvCxnSpPr>
        <p:spPr>
          <a:xfrm rot="5400000">
            <a:off x="4027675" y="3606875"/>
            <a:ext cx="132000" cy="18651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55"/>
          <p:cNvSpPr/>
          <p:nvPr/>
        </p:nvSpPr>
        <p:spPr>
          <a:xfrm>
            <a:off x="3102275" y="4867688"/>
            <a:ext cx="58800" cy="59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5"/>
          <p:cNvSpPr txBox="1"/>
          <p:nvPr/>
        </p:nvSpPr>
        <p:spPr>
          <a:xfrm>
            <a:off x="5028575" y="2047663"/>
            <a:ext cx="847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No</a:t>
            </a:r>
            <a:endParaRPr i="1"/>
          </a:p>
        </p:txBody>
      </p:sp>
      <p:cxnSp>
        <p:nvCxnSpPr>
          <p:cNvPr id="607" name="Google Shape;607;p55"/>
          <p:cNvCxnSpPr>
            <a:stCxn id="605" idx="4"/>
          </p:cNvCxnSpPr>
          <p:nvPr/>
        </p:nvCxnSpPr>
        <p:spPr>
          <a:xfrm>
            <a:off x="3131675" y="4926788"/>
            <a:ext cx="0" cy="248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08" name="Google Shape;608;p55"/>
          <p:cNvSpPr/>
          <p:nvPr/>
        </p:nvSpPr>
        <p:spPr>
          <a:xfrm>
            <a:off x="1421500" y="2901600"/>
            <a:ext cx="34497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Display</a:t>
            </a:r>
            <a:r>
              <a:rPr lang="en">
                <a:solidFill>
                  <a:schemeClr val="dk1"/>
                </a:solidFill>
              </a:rPr>
              <a:t> the window with the background</a:t>
            </a:r>
            <a:endParaRPr/>
          </a:p>
        </p:txBody>
      </p:sp>
      <p:cxnSp>
        <p:nvCxnSpPr>
          <p:cNvPr id="609" name="Google Shape;609;p55"/>
          <p:cNvCxnSpPr>
            <a:stCxn id="594" idx="2"/>
            <a:endCxn id="608" idx="0"/>
          </p:cNvCxnSpPr>
          <p:nvPr/>
        </p:nvCxnSpPr>
        <p:spPr>
          <a:xfrm flipH="1">
            <a:off x="3146338" y="2673196"/>
            <a:ext cx="6900" cy="228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55"/>
          <p:cNvCxnSpPr>
            <a:stCxn id="601" idx="4"/>
            <a:endCxn id="594" idx="1"/>
          </p:cNvCxnSpPr>
          <p:nvPr/>
        </p:nvCxnSpPr>
        <p:spPr>
          <a:xfrm flipH="1" rot="5400000">
            <a:off x="1106038" y="2609313"/>
            <a:ext cx="2175000" cy="1876200"/>
          </a:xfrm>
          <a:prstGeom prst="bentConnector4">
            <a:avLst>
              <a:gd fmla="val -5428" name="adj1"/>
              <a:gd fmla="val 138256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55"/>
          <p:cNvCxnSpPr>
            <a:stCxn id="594" idx="3"/>
            <a:endCxn id="605" idx="6"/>
          </p:cNvCxnSpPr>
          <p:nvPr/>
        </p:nvCxnSpPr>
        <p:spPr>
          <a:xfrm flipH="1">
            <a:off x="3161075" y="2460046"/>
            <a:ext cx="1890000" cy="2437200"/>
          </a:xfrm>
          <a:prstGeom prst="bentConnector3">
            <a:avLst>
              <a:gd fmla="val -65008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55"/>
          <p:cNvSpPr/>
          <p:nvPr/>
        </p:nvSpPr>
        <p:spPr>
          <a:xfrm>
            <a:off x="1752750" y="749125"/>
            <a:ext cx="27963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Create and run the music</a:t>
            </a:r>
            <a:endParaRPr/>
          </a:p>
        </p:txBody>
      </p:sp>
      <p:sp>
        <p:nvSpPr>
          <p:cNvPr id="613" name="Google Shape;613;p55"/>
          <p:cNvSpPr/>
          <p:nvPr/>
        </p:nvSpPr>
        <p:spPr>
          <a:xfrm>
            <a:off x="1580700" y="1255275"/>
            <a:ext cx="31716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Create a window with a background</a:t>
            </a:r>
            <a:endParaRPr/>
          </a:p>
        </p:txBody>
      </p:sp>
      <p:cxnSp>
        <p:nvCxnSpPr>
          <p:cNvPr id="614" name="Google Shape;614;p55"/>
          <p:cNvCxnSpPr>
            <a:stCxn id="612" idx="2"/>
            <a:endCxn id="613" idx="0"/>
          </p:cNvCxnSpPr>
          <p:nvPr/>
        </p:nvCxnSpPr>
        <p:spPr>
          <a:xfrm>
            <a:off x="3150900" y="1027525"/>
            <a:ext cx="15600" cy="227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55"/>
          <p:cNvCxnSpPr>
            <a:stCxn id="613" idx="2"/>
            <a:endCxn id="593" idx="0"/>
          </p:cNvCxnSpPr>
          <p:nvPr/>
        </p:nvCxnSpPr>
        <p:spPr>
          <a:xfrm flipH="1">
            <a:off x="3152100" y="1533675"/>
            <a:ext cx="14400" cy="227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55"/>
          <p:cNvSpPr/>
          <p:nvPr/>
        </p:nvSpPr>
        <p:spPr>
          <a:xfrm>
            <a:off x="1752725" y="3332675"/>
            <a:ext cx="27963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Refresh the frame</a:t>
            </a:r>
            <a:endParaRPr/>
          </a:p>
        </p:txBody>
      </p:sp>
      <p:cxnSp>
        <p:nvCxnSpPr>
          <p:cNvPr id="617" name="Google Shape;617;p55"/>
          <p:cNvCxnSpPr>
            <a:stCxn id="608" idx="2"/>
            <a:endCxn id="616" idx="0"/>
          </p:cNvCxnSpPr>
          <p:nvPr/>
        </p:nvCxnSpPr>
        <p:spPr>
          <a:xfrm>
            <a:off x="3146350" y="3180000"/>
            <a:ext cx="4500" cy="152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55"/>
          <p:cNvCxnSpPr>
            <a:stCxn id="616" idx="2"/>
            <a:endCxn id="595" idx="0"/>
          </p:cNvCxnSpPr>
          <p:nvPr/>
        </p:nvCxnSpPr>
        <p:spPr>
          <a:xfrm>
            <a:off x="3150875" y="3611075"/>
            <a:ext cx="0" cy="152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9" name="Google Shape;619;p55"/>
          <p:cNvSpPr txBox="1"/>
          <p:nvPr/>
        </p:nvSpPr>
        <p:spPr>
          <a:xfrm>
            <a:off x="4930450" y="576275"/>
            <a:ext cx="2705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You programmed a similar loop for the Maze game!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You can use the ready-made code snippets.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20" name="Google Shape;620;p55"/>
          <p:cNvCxnSpPr>
            <a:endCxn id="612" idx="0"/>
          </p:cNvCxnSpPr>
          <p:nvPr/>
        </p:nvCxnSpPr>
        <p:spPr>
          <a:xfrm>
            <a:off x="3150900" y="595225"/>
            <a:ext cx="0" cy="153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«Мозговой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штурм»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56"/>
          <p:cNvSpPr txBox="1"/>
          <p:nvPr/>
        </p:nvSpPr>
        <p:spPr>
          <a:xfrm>
            <a:off x="368800" y="175175"/>
            <a:ext cx="7157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 workflow: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7" name="Google Shape;627;p56"/>
          <p:cNvSpPr/>
          <p:nvPr/>
        </p:nvSpPr>
        <p:spPr>
          <a:xfrm>
            <a:off x="356775" y="2620850"/>
            <a:ext cx="39345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run variable = True (game started)</a:t>
            </a:r>
            <a:endParaRPr/>
          </a:p>
        </p:txBody>
      </p:sp>
      <p:sp>
        <p:nvSpPr>
          <p:cNvPr id="628" name="Google Shape;628;p56"/>
          <p:cNvSpPr/>
          <p:nvPr/>
        </p:nvSpPr>
        <p:spPr>
          <a:xfrm>
            <a:off x="356775" y="3099125"/>
            <a:ext cx="1665000" cy="32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Game loop:</a:t>
            </a:r>
            <a:endParaRPr/>
          </a:p>
        </p:txBody>
      </p:sp>
      <p:sp>
        <p:nvSpPr>
          <p:cNvPr id="629" name="Google Shape;629;p56"/>
          <p:cNvSpPr/>
          <p:nvPr/>
        </p:nvSpPr>
        <p:spPr>
          <a:xfrm>
            <a:off x="817500" y="3626525"/>
            <a:ext cx="3434100" cy="42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Ending the game if the "Close window" button is pressed</a:t>
            </a:r>
            <a:endParaRPr/>
          </a:p>
        </p:txBody>
      </p:sp>
      <p:sp>
        <p:nvSpPr>
          <p:cNvPr id="630" name="Google Shape;630;p56"/>
          <p:cNvSpPr/>
          <p:nvPr/>
        </p:nvSpPr>
        <p:spPr>
          <a:xfrm>
            <a:off x="817500" y="4251125"/>
            <a:ext cx="3434100" cy="50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Updating the scene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(next frame of the game loop)</a:t>
            </a:r>
            <a:endParaRPr/>
          </a:p>
        </p:txBody>
      </p:sp>
      <p:sp>
        <p:nvSpPr>
          <p:cNvPr id="631" name="Google Shape;631;p56"/>
          <p:cNvSpPr/>
          <p:nvPr/>
        </p:nvSpPr>
        <p:spPr>
          <a:xfrm>
            <a:off x="356775" y="1100050"/>
            <a:ext cx="29739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PyGame modules</a:t>
            </a:r>
            <a:endParaRPr/>
          </a:p>
        </p:txBody>
      </p:sp>
      <p:sp>
        <p:nvSpPr>
          <p:cNvPr id="632" name="Google Shape;632;p56"/>
          <p:cNvSpPr/>
          <p:nvPr/>
        </p:nvSpPr>
        <p:spPr>
          <a:xfrm>
            <a:off x="356775" y="1615175"/>
            <a:ext cx="32634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objects for the background</a:t>
            </a:r>
            <a:endParaRPr/>
          </a:p>
        </p:txBody>
      </p:sp>
      <p:sp>
        <p:nvSpPr>
          <p:cNvPr id="633" name="Google Shape;633;p56"/>
          <p:cNvSpPr/>
          <p:nvPr/>
        </p:nvSpPr>
        <p:spPr>
          <a:xfrm>
            <a:off x="356775" y="2099600"/>
            <a:ext cx="31404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Connecting</a:t>
            </a:r>
            <a:r>
              <a:rPr lang="en"/>
              <a:t> and running music</a:t>
            </a:r>
            <a:endParaRPr/>
          </a:p>
        </p:txBody>
      </p:sp>
      <p:sp>
        <p:nvSpPr>
          <p:cNvPr id="634" name="Google Shape;634;p56"/>
          <p:cNvSpPr txBox="1"/>
          <p:nvPr/>
        </p:nvSpPr>
        <p:spPr>
          <a:xfrm>
            <a:off x="266775" y="614200"/>
            <a:ext cx="7053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result is a game scene with background music.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b="-5451" l="50729" r="0" t="0"/>
          <a:stretch/>
        </p:blipFill>
        <p:spPr>
          <a:xfrm>
            <a:off x="6970800" y="808625"/>
            <a:ext cx="1547323" cy="428974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799575" y="2369750"/>
            <a:ext cx="234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Remind me, how do we program these pieces of code?</a:t>
            </a:r>
            <a:endParaRPr i="1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7" name="Google Shape;637;p56"/>
          <p:cNvSpPr/>
          <p:nvPr/>
        </p:nvSpPr>
        <p:spPr>
          <a:xfrm>
            <a:off x="4488900" y="1040500"/>
            <a:ext cx="263100" cy="3564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«Мозговой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штурм»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57"/>
          <p:cNvSpPr txBox="1"/>
          <p:nvPr/>
        </p:nvSpPr>
        <p:spPr>
          <a:xfrm>
            <a:off x="368800" y="175175"/>
            <a:ext cx="7157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 workflow: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4" name="Google Shape;644;p57"/>
          <p:cNvSpPr/>
          <p:nvPr/>
        </p:nvSpPr>
        <p:spPr>
          <a:xfrm>
            <a:off x="356775" y="2620850"/>
            <a:ext cx="39345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run variable = True (game started)</a:t>
            </a:r>
            <a:endParaRPr/>
          </a:p>
        </p:txBody>
      </p:sp>
      <p:sp>
        <p:nvSpPr>
          <p:cNvPr id="645" name="Google Shape;645;p57"/>
          <p:cNvSpPr/>
          <p:nvPr/>
        </p:nvSpPr>
        <p:spPr>
          <a:xfrm>
            <a:off x="356775" y="3099125"/>
            <a:ext cx="1665000" cy="32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Game loop:</a:t>
            </a:r>
            <a:endParaRPr/>
          </a:p>
        </p:txBody>
      </p:sp>
      <p:sp>
        <p:nvSpPr>
          <p:cNvPr id="646" name="Google Shape;646;p57"/>
          <p:cNvSpPr/>
          <p:nvPr/>
        </p:nvSpPr>
        <p:spPr>
          <a:xfrm>
            <a:off x="817500" y="3626525"/>
            <a:ext cx="3434100" cy="42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Finishing the game if the "Close window" button is pressed</a:t>
            </a:r>
            <a:endParaRPr/>
          </a:p>
        </p:txBody>
      </p:sp>
      <p:sp>
        <p:nvSpPr>
          <p:cNvPr id="647" name="Google Shape;647;p57"/>
          <p:cNvSpPr/>
          <p:nvPr/>
        </p:nvSpPr>
        <p:spPr>
          <a:xfrm>
            <a:off x="817500" y="4251125"/>
            <a:ext cx="3434100" cy="50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Updating the scene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(next frame of the game loop)</a:t>
            </a:r>
            <a:endParaRPr/>
          </a:p>
        </p:txBody>
      </p:sp>
      <p:cxnSp>
        <p:nvCxnSpPr>
          <p:cNvPr id="648" name="Google Shape;648;p57"/>
          <p:cNvCxnSpPr/>
          <p:nvPr/>
        </p:nvCxnSpPr>
        <p:spPr>
          <a:xfrm>
            <a:off x="3862500" y="1779725"/>
            <a:ext cx="70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49" name="Google Shape;649;p57"/>
          <p:cNvSpPr txBox="1"/>
          <p:nvPr/>
        </p:nvSpPr>
        <p:spPr>
          <a:xfrm>
            <a:off x="4990275" y="835550"/>
            <a:ext cx="4162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Game scene: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win_width = 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700</a:t>
            </a:r>
            <a:endParaRPr sz="12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win_height = 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endParaRPr sz="12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window = display.set_mode(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(win_width, win_height)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display.set_caption(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Shooter Game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 = transform.scale(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image.load(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"galaxy.jpg"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(win_width, win_height)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57"/>
          <p:cNvSpPr/>
          <p:nvPr/>
        </p:nvSpPr>
        <p:spPr>
          <a:xfrm>
            <a:off x="356775" y="1100050"/>
            <a:ext cx="29739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Connecting Pygame modules</a:t>
            </a:r>
            <a:endParaRPr/>
          </a:p>
        </p:txBody>
      </p:sp>
      <p:sp>
        <p:nvSpPr>
          <p:cNvPr id="651" name="Google Shape;651;p57"/>
          <p:cNvSpPr/>
          <p:nvPr/>
        </p:nvSpPr>
        <p:spPr>
          <a:xfrm>
            <a:off x="356775" y="1615175"/>
            <a:ext cx="34341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Creating objects for the background</a:t>
            </a:r>
            <a:endParaRPr/>
          </a:p>
        </p:txBody>
      </p:sp>
      <p:sp>
        <p:nvSpPr>
          <p:cNvPr id="652" name="Google Shape;652;p57"/>
          <p:cNvSpPr/>
          <p:nvPr/>
        </p:nvSpPr>
        <p:spPr>
          <a:xfrm>
            <a:off x="356775" y="2099600"/>
            <a:ext cx="31404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Connecting and running music</a:t>
            </a:r>
            <a:endParaRPr/>
          </a:p>
        </p:txBody>
      </p:sp>
      <p:sp>
        <p:nvSpPr>
          <p:cNvPr id="653" name="Google Shape;653;p57"/>
          <p:cNvSpPr txBox="1"/>
          <p:nvPr/>
        </p:nvSpPr>
        <p:spPr>
          <a:xfrm>
            <a:off x="256825" y="512300"/>
            <a:ext cx="49452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result is a game scene with background music.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«Мозговой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штурм»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8"/>
          <p:cNvSpPr txBox="1"/>
          <p:nvPr/>
        </p:nvSpPr>
        <p:spPr>
          <a:xfrm>
            <a:off x="368800" y="175175"/>
            <a:ext cx="7157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 workflow: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0" name="Google Shape;660;p58"/>
          <p:cNvSpPr/>
          <p:nvPr/>
        </p:nvSpPr>
        <p:spPr>
          <a:xfrm>
            <a:off x="356775" y="1100050"/>
            <a:ext cx="29739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Connecting Pygame modules</a:t>
            </a:r>
            <a:endParaRPr/>
          </a:p>
        </p:txBody>
      </p:sp>
      <p:sp>
        <p:nvSpPr>
          <p:cNvPr id="661" name="Google Shape;661;p58"/>
          <p:cNvSpPr/>
          <p:nvPr/>
        </p:nvSpPr>
        <p:spPr>
          <a:xfrm>
            <a:off x="356775" y="1615175"/>
            <a:ext cx="31404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Creating objects for the background</a:t>
            </a:r>
            <a:endParaRPr/>
          </a:p>
        </p:txBody>
      </p:sp>
      <p:sp>
        <p:nvSpPr>
          <p:cNvPr id="662" name="Google Shape;662;p58"/>
          <p:cNvSpPr/>
          <p:nvPr/>
        </p:nvSpPr>
        <p:spPr>
          <a:xfrm>
            <a:off x="356775" y="2620850"/>
            <a:ext cx="39345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run variable = True (game started)</a:t>
            </a:r>
            <a:endParaRPr/>
          </a:p>
        </p:txBody>
      </p:sp>
      <p:sp>
        <p:nvSpPr>
          <p:cNvPr id="663" name="Google Shape;663;p58"/>
          <p:cNvSpPr/>
          <p:nvPr/>
        </p:nvSpPr>
        <p:spPr>
          <a:xfrm>
            <a:off x="356775" y="3099125"/>
            <a:ext cx="1665000" cy="32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Game loop:</a:t>
            </a:r>
            <a:endParaRPr/>
          </a:p>
        </p:txBody>
      </p:sp>
      <p:sp>
        <p:nvSpPr>
          <p:cNvPr id="664" name="Google Shape;664;p58"/>
          <p:cNvSpPr/>
          <p:nvPr/>
        </p:nvSpPr>
        <p:spPr>
          <a:xfrm>
            <a:off x="817500" y="3626525"/>
            <a:ext cx="3434100" cy="42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Ending the game if the "Close window" button is pressed</a:t>
            </a:r>
            <a:endParaRPr/>
          </a:p>
        </p:txBody>
      </p:sp>
      <p:sp>
        <p:nvSpPr>
          <p:cNvPr id="665" name="Google Shape;665;p58"/>
          <p:cNvSpPr/>
          <p:nvPr/>
        </p:nvSpPr>
        <p:spPr>
          <a:xfrm>
            <a:off x="817500" y="4251125"/>
            <a:ext cx="3434100" cy="50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Updating the scene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(next frame of the game loop)</a:t>
            </a:r>
            <a:endParaRPr/>
          </a:p>
        </p:txBody>
      </p:sp>
      <p:sp>
        <p:nvSpPr>
          <p:cNvPr id="666" name="Google Shape;666;p58"/>
          <p:cNvSpPr/>
          <p:nvPr/>
        </p:nvSpPr>
        <p:spPr>
          <a:xfrm>
            <a:off x="356775" y="2099600"/>
            <a:ext cx="31404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Connecting and running music</a:t>
            </a:r>
            <a:endParaRPr/>
          </a:p>
        </p:txBody>
      </p:sp>
      <p:cxnSp>
        <p:nvCxnSpPr>
          <p:cNvPr id="667" name="Google Shape;667;p58"/>
          <p:cNvCxnSpPr/>
          <p:nvPr/>
        </p:nvCxnSpPr>
        <p:spPr>
          <a:xfrm>
            <a:off x="3940100" y="2264150"/>
            <a:ext cx="70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68" name="Google Shape;668;p58"/>
          <p:cNvSpPr txBox="1"/>
          <p:nvPr/>
        </p:nvSpPr>
        <p:spPr>
          <a:xfrm>
            <a:off x="5092525" y="1615175"/>
            <a:ext cx="4162200" cy="22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#music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mixer.init()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mixer.music.load(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'space.ogg'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mixer.music.play()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58"/>
          <p:cNvSpPr txBox="1"/>
          <p:nvPr/>
        </p:nvSpPr>
        <p:spPr>
          <a:xfrm>
            <a:off x="266775" y="614200"/>
            <a:ext cx="7053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result is a game scene with background music.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«Мозговой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штурм»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59"/>
          <p:cNvSpPr txBox="1"/>
          <p:nvPr/>
        </p:nvSpPr>
        <p:spPr>
          <a:xfrm>
            <a:off x="368800" y="175175"/>
            <a:ext cx="7157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 workflow: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356775" y="1100050"/>
            <a:ext cx="29739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Connecting Pygame modules</a:t>
            </a: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356775" y="1615175"/>
            <a:ext cx="32436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Creating objects for the background</a:t>
            </a:r>
            <a:endParaRPr/>
          </a:p>
        </p:txBody>
      </p:sp>
      <p:sp>
        <p:nvSpPr>
          <p:cNvPr id="678" name="Google Shape;678;p59"/>
          <p:cNvSpPr/>
          <p:nvPr/>
        </p:nvSpPr>
        <p:spPr>
          <a:xfrm>
            <a:off x="356775" y="2620850"/>
            <a:ext cx="39345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run variable = True (game started)</a:t>
            </a:r>
            <a:endParaRPr/>
          </a:p>
        </p:txBody>
      </p:sp>
      <p:sp>
        <p:nvSpPr>
          <p:cNvPr id="679" name="Google Shape;679;p59"/>
          <p:cNvSpPr/>
          <p:nvPr/>
        </p:nvSpPr>
        <p:spPr>
          <a:xfrm>
            <a:off x="356775" y="3099125"/>
            <a:ext cx="1665000" cy="32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Game loop:</a:t>
            </a:r>
            <a:endParaRPr/>
          </a:p>
        </p:txBody>
      </p:sp>
      <p:sp>
        <p:nvSpPr>
          <p:cNvPr id="680" name="Google Shape;680;p59"/>
          <p:cNvSpPr/>
          <p:nvPr/>
        </p:nvSpPr>
        <p:spPr>
          <a:xfrm>
            <a:off x="817500" y="3626525"/>
            <a:ext cx="3434100" cy="42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Ending the game if the "Close window" button is pressed</a:t>
            </a:r>
            <a:endParaRPr/>
          </a:p>
        </p:txBody>
      </p:sp>
      <p:sp>
        <p:nvSpPr>
          <p:cNvPr id="681" name="Google Shape;681;p59"/>
          <p:cNvSpPr/>
          <p:nvPr/>
        </p:nvSpPr>
        <p:spPr>
          <a:xfrm>
            <a:off x="817500" y="4251125"/>
            <a:ext cx="3434100" cy="50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</a:t>
            </a:r>
            <a:r>
              <a:rPr lang="en"/>
              <a:t>pdating the scene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(next frame of the game loop)</a:t>
            </a:r>
            <a:endParaRPr/>
          </a:p>
        </p:txBody>
      </p:sp>
      <p:sp>
        <p:nvSpPr>
          <p:cNvPr id="682" name="Google Shape;682;p59"/>
          <p:cNvSpPr/>
          <p:nvPr/>
        </p:nvSpPr>
        <p:spPr>
          <a:xfrm>
            <a:off x="356775" y="2099600"/>
            <a:ext cx="31404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Connecting and running music</a:t>
            </a:r>
            <a:endParaRPr/>
          </a:p>
        </p:txBody>
      </p:sp>
      <p:sp>
        <p:nvSpPr>
          <p:cNvPr id="683" name="Google Shape;683;p59"/>
          <p:cNvSpPr txBox="1"/>
          <p:nvPr/>
        </p:nvSpPr>
        <p:spPr>
          <a:xfrm>
            <a:off x="4813500" y="2559350"/>
            <a:ext cx="4162200" cy="22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run: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event.get():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e.type == QUIT: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run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window.blit(background,(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display.update()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clock.tick(FPS)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59"/>
          <p:cNvSpPr/>
          <p:nvPr/>
        </p:nvSpPr>
        <p:spPr>
          <a:xfrm>
            <a:off x="4392000" y="2587100"/>
            <a:ext cx="281100" cy="216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9"/>
          <p:cNvSpPr txBox="1"/>
          <p:nvPr/>
        </p:nvSpPr>
        <p:spPr>
          <a:xfrm>
            <a:off x="266775" y="614200"/>
            <a:ext cx="7053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result is a game scene with background music.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86" name="Google Shape;686;p59"/>
          <p:cNvCxnSpPr/>
          <p:nvPr/>
        </p:nvCxnSpPr>
        <p:spPr>
          <a:xfrm rot="10800000">
            <a:off x="6543600" y="4392775"/>
            <a:ext cx="31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59"/>
          <p:cNvSpPr txBox="1"/>
          <p:nvPr/>
        </p:nvSpPr>
        <p:spPr>
          <a:xfrm>
            <a:off x="6959400" y="4132025"/>
            <a:ext cx="182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Set in a separate variable.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6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93" name="Google Shape;693;p6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6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0"/>
          <p:cNvSpPr txBox="1"/>
          <p:nvPr/>
        </p:nvSpPr>
        <p:spPr>
          <a:xfrm>
            <a:off x="283300" y="663325"/>
            <a:ext cx="6453000" cy="25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Even though other ProTeam employees have already thought about the look of Shooter, you can also suggest your own ideas for backgrounds, sprites, and music!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i="1"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esources to s</a:t>
            </a: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earch:</a:t>
            </a:r>
            <a:endParaRPr i="1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 Medium"/>
              <a:buAutoNum type="arabicParenR"/>
            </a:pPr>
            <a:r>
              <a:rPr b="1"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pixabay.com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 — free pictures to download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 Medium"/>
              <a:buAutoNum type="arabicParenR"/>
            </a:pPr>
            <a:r>
              <a:rPr b="1"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incompetech.com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 — free mp3 music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5" name="Google Shape;705;p60"/>
          <p:cNvSpPr txBox="1"/>
          <p:nvPr/>
        </p:nvSpPr>
        <p:spPr>
          <a:xfrm>
            <a:off x="360000" y="234025"/>
            <a:ext cx="7256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Interesting developer solutions</a:t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06" name="Google Shape;706;p60"/>
          <p:cNvPicPr preferRelativeResize="0"/>
          <p:nvPr/>
        </p:nvPicPr>
        <p:blipFill rotWithShape="1">
          <a:blip r:embed="rId7">
            <a:alphaModFix/>
          </a:blip>
          <a:srcRect b="24258" l="3142" r="61904" t="48931"/>
          <a:stretch/>
        </p:blipFill>
        <p:spPr>
          <a:xfrm>
            <a:off x="5922588" y="2911525"/>
            <a:ext cx="1584002" cy="18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0"/>
          <p:cNvPicPr preferRelativeResize="0"/>
          <p:nvPr/>
        </p:nvPicPr>
        <p:blipFill rotWithShape="1">
          <a:blip r:embed="rId8">
            <a:alphaModFix/>
          </a:blip>
          <a:srcRect b="33331" l="0" r="63168" t="37056"/>
          <a:stretch/>
        </p:blipFill>
        <p:spPr>
          <a:xfrm>
            <a:off x="4113675" y="2911525"/>
            <a:ext cx="1752707" cy="1848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6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13" name="Google Shape;713;p6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5" name="Google Shape;715;p6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6" name="Google Shape;7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1"/>
          <p:cNvSpPr txBox="1"/>
          <p:nvPr/>
        </p:nvSpPr>
        <p:spPr>
          <a:xfrm>
            <a:off x="317700" y="865825"/>
            <a:ext cx="5728800" cy="25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Program a game template with a picture background.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Set background music.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If time remains, select a place on the scene for the future player sprite.</a:t>
            </a:r>
            <a:endParaRPr i="1"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How do we program this character?</a:t>
            </a:r>
            <a:endParaRPr i="1"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5" name="Google Shape;725;p61"/>
          <p:cNvSpPr txBox="1"/>
          <p:nvPr/>
        </p:nvSpPr>
        <p:spPr>
          <a:xfrm>
            <a:off x="360000" y="234025"/>
            <a:ext cx="7256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Your tasks: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26" name="Google Shape;726;p61"/>
          <p:cNvPicPr preferRelativeResize="0"/>
          <p:nvPr/>
        </p:nvPicPr>
        <p:blipFill rotWithShape="1">
          <a:blip r:embed="rId5">
            <a:alphaModFix/>
          </a:blip>
          <a:srcRect b="25229" l="4531" r="61852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2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2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2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2"/>
          <p:cNvSpPr txBox="1"/>
          <p:nvPr/>
        </p:nvSpPr>
        <p:spPr>
          <a:xfrm>
            <a:off x="360000" y="320450"/>
            <a:ext cx="7108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5. Lesson 5. The Shooter game. Part 1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6" name="Google Shape;736;p62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Platform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7" name="Google Shape;737;p62"/>
          <p:cNvSpPr txBox="1"/>
          <p:nvPr/>
        </p:nvSpPr>
        <p:spPr>
          <a:xfrm>
            <a:off x="360000" y="1104450"/>
            <a:ext cx="58857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Pygame: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6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43" name="Google Shape;743;p6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5" name="Google Shape;7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3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3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3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Visual Studio Code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p63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the tasks in VS Code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63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Working in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VS Code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1" name="Google Shape;75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3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Pygame: Shooter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2" name="Google Shape;762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4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4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4"/>
          <p:cNvSpPr txBox="1"/>
          <p:nvPr/>
        </p:nvSpPr>
        <p:spPr>
          <a:xfrm>
            <a:off x="360000" y="320450"/>
            <a:ext cx="6893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5. Lesson 5. The Shooter game. Part 1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p64"/>
          <p:cNvSpPr txBox="1"/>
          <p:nvPr/>
        </p:nvSpPr>
        <p:spPr>
          <a:xfrm>
            <a:off x="360000" y="1154475"/>
            <a:ext cx="39414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</a:t>
            </a:r>
            <a:r>
              <a:rPr lang="en" sz="3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Player class</a:t>
            </a:r>
            <a:endParaRPr sz="35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4" name="Google Shape;774;p64"/>
          <p:cNvSpPr txBox="1"/>
          <p:nvPr/>
        </p:nvSpPr>
        <p:spPr>
          <a:xfrm>
            <a:off x="360000" y="1114983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Technical task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1" name="Google Shape;131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2" name="Google Shape;132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9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270700" y="733175"/>
            <a:ext cx="7235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—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program the functionality of the Shooter game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expected look of the game: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1375" y="1455638"/>
            <a:ext cx="4364874" cy="349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6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80" name="Google Shape;780;p6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" name="Google Shape;782;p6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3" name="Google Shape;7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5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Classes in the Shooter</a:t>
            </a: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 game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2" name="Google Shape;792;p65"/>
          <p:cNvSpPr txBox="1"/>
          <p:nvPr/>
        </p:nvSpPr>
        <p:spPr>
          <a:xfrm>
            <a:off x="288125" y="643325"/>
            <a:ext cx="7483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There are different types of sprites 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ithin the same game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: player, enemies, bullets, statistics counters.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What should these sprites be able to do? Do we need to create classes?</a:t>
            </a:r>
            <a:endParaRPr i="1"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93" name="Google Shape;793;p65"/>
          <p:cNvPicPr preferRelativeResize="0"/>
          <p:nvPr/>
        </p:nvPicPr>
        <p:blipFill rotWithShape="1">
          <a:blip r:embed="rId5">
            <a:alphaModFix/>
          </a:blip>
          <a:srcRect b="22470" l="0" r="60765" t="47232"/>
          <a:stretch/>
        </p:blipFill>
        <p:spPr>
          <a:xfrm>
            <a:off x="5792725" y="3037452"/>
            <a:ext cx="1926996" cy="1927444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5"/>
          <p:cNvSpPr/>
          <p:nvPr/>
        </p:nvSpPr>
        <p:spPr>
          <a:xfrm>
            <a:off x="360000" y="20563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</a:t>
            </a:r>
            <a:r>
              <a:rPr lang="en">
                <a:solidFill>
                  <a:schemeClr val="dk1"/>
                </a:solidFill>
              </a:rPr>
              <a:t>Sprite</a:t>
            </a:r>
            <a:endParaRPr/>
          </a:p>
        </p:txBody>
      </p:sp>
      <p:sp>
        <p:nvSpPr>
          <p:cNvPr id="795" name="Google Shape;795;p65"/>
          <p:cNvSpPr/>
          <p:nvPr/>
        </p:nvSpPr>
        <p:spPr>
          <a:xfrm>
            <a:off x="360000" y="332032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Sprite</a:t>
            </a:r>
            <a:endParaRPr/>
          </a:p>
        </p:txBody>
      </p:sp>
      <p:sp>
        <p:nvSpPr>
          <p:cNvPr id="796" name="Google Shape;796;p65"/>
          <p:cNvSpPr/>
          <p:nvPr/>
        </p:nvSpPr>
        <p:spPr>
          <a:xfrm>
            <a:off x="360000" y="2688350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Sprite</a:t>
            </a:r>
            <a:endParaRPr/>
          </a:p>
        </p:txBody>
      </p:sp>
      <p:sp>
        <p:nvSpPr>
          <p:cNvPr id="797" name="Google Shape;797;p65"/>
          <p:cNvSpPr/>
          <p:nvPr/>
        </p:nvSpPr>
        <p:spPr>
          <a:xfrm>
            <a:off x="360000" y="3952300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Sprite</a:t>
            </a:r>
            <a:endParaRPr/>
          </a:p>
        </p:txBody>
      </p:sp>
      <p:cxnSp>
        <p:nvCxnSpPr>
          <p:cNvPr id="798" name="Google Shape;798;p65"/>
          <p:cNvCxnSpPr/>
          <p:nvPr/>
        </p:nvCxnSpPr>
        <p:spPr>
          <a:xfrm>
            <a:off x="2333350" y="3185525"/>
            <a:ext cx="507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65"/>
          <p:cNvSpPr txBox="1"/>
          <p:nvPr/>
        </p:nvSpPr>
        <p:spPr>
          <a:xfrm>
            <a:off x="2952175" y="2779725"/>
            <a:ext cx="25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Do we need corresponding classes?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6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05" name="Google Shape;805;p6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6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8" name="Google Shape;8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66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 game classes</a:t>
            </a:r>
            <a:endParaRPr sz="26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7" name="Google Shape;817;p66"/>
          <p:cNvSpPr/>
          <p:nvPr/>
        </p:nvSpPr>
        <p:spPr>
          <a:xfrm>
            <a:off x="360000" y="10097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Player Sprite</a:t>
            </a:r>
            <a:endParaRPr/>
          </a:p>
        </p:txBody>
      </p:sp>
      <p:sp>
        <p:nvSpPr>
          <p:cNvPr id="818" name="Google Shape;818;p66"/>
          <p:cNvSpPr/>
          <p:nvPr/>
        </p:nvSpPr>
        <p:spPr>
          <a:xfrm>
            <a:off x="360000" y="33024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Bullet Sprite</a:t>
            </a:r>
            <a:endParaRPr/>
          </a:p>
        </p:txBody>
      </p:sp>
      <p:sp>
        <p:nvSpPr>
          <p:cNvPr id="819" name="Google Shape;819;p66"/>
          <p:cNvSpPr/>
          <p:nvPr/>
        </p:nvSpPr>
        <p:spPr>
          <a:xfrm>
            <a:off x="360000" y="22223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Enemy Sprite</a:t>
            </a:r>
            <a:endParaRPr/>
          </a:p>
        </p:txBody>
      </p:sp>
      <p:sp>
        <p:nvSpPr>
          <p:cNvPr id="820" name="Google Shape;820;p66"/>
          <p:cNvSpPr/>
          <p:nvPr/>
        </p:nvSpPr>
        <p:spPr>
          <a:xfrm>
            <a:off x="360000" y="43826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Counter Sprite</a:t>
            </a:r>
            <a:endParaRPr/>
          </a:p>
        </p:txBody>
      </p:sp>
      <p:sp>
        <p:nvSpPr>
          <p:cNvPr id="821" name="Google Shape;821;p66"/>
          <p:cNvSpPr/>
          <p:nvPr/>
        </p:nvSpPr>
        <p:spPr>
          <a:xfrm>
            <a:off x="2409500" y="8103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Keyboard control</a:t>
            </a:r>
            <a:endParaRPr sz="1300"/>
          </a:p>
        </p:txBody>
      </p:sp>
      <p:sp>
        <p:nvSpPr>
          <p:cNvPr id="822" name="Google Shape;822;p66"/>
          <p:cNvSpPr/>
          <p:nvPr/>
        </p:nvSpPr>
        <p:spPr>
          <a:xfrm>
            <a:off x="2409500" y="1341578"/>
            <a:ext cx="17211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Detects a collision with the enemy</a:t>
            </a:r>
            <a:endParaRPr sz="1300"/>
          </a:p>
        </p:txBody>
      </p:sp>
      <p:cxnSp>
        <p:nvCxnSpPr>
          <p:cNvPr id="823" name="Google Shape;823;p66"/>
          <p:cNvCxnSpPr>
            <a:stCxn id="817" idx="3"/>
            <a:endCxn id="821" idx="1"/>
          </p:cNvCxnSpPr>
          <p:nvPr/>
        </p:nvCxnSpPr>
        <p:spPr>
          <a:xfrm flipH="1" rot="10800000">
            <a:off x="2081100" y="1009563"/>
            <a:ext cx="328500" cy="199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66"/>
          <p:cNvCxnSpPr>
            <a:stCxn id="817" idx="3"/>
            <a:endCxn id="822" idx="1"/>
          </p:cNvCxnSpPr>
          <p:nvPr/>
        </p:nvCxnSpPr>
        <p:spPr>
          <a:xfrm>
            <a:off x="2081100" y="1209063"/>
            <a:ext cx="328500" cy="382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66"/>
          <p:cNvCxnSpPr/>
          <p:nvPr/>
        </p:nvCxnSpPr>
        <p:spPr>
          <a:xfrm>
            <a:off x="4220300" y="1273538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66"/>
          <p:cNvSpPr txBox="1"/>
          <p:nvPr/>
        </p:nvSpPr>
        <p:spPr>
          <a:xfrm>
            <a:off x="4808575" y="1096525"/>
            <a:ext cx="26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27" name="Google Shape;827;p66"/>
          <p:cNvCxnSpPr/>
          <p:nvPr/>
        </p:nvCxnSpPr>
        <p:spPr>
          <a:xfrm flipH="1" rot="10800000">
            <a:off x="2081000" y="2123625"/>
            <a:ext cx="328500" cy="297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66"/>
          <p:cNvCxnSpPr/>
          <p:nvPr/>
        </p:nvCxnSpPr>
        <p:spPr>
          <a:xfrm>
            <a:off x="2081000" y="2421725"/>
            <a:ext cx="328500" cy="249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6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34" name="Google Shape;834;p6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6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7" name="Google Shape;8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7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 game classes</a:t>
            </a:r>
            <a:endParaRPr sz="26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6" name="Google Shape;846;p67"/>
          <p:cNvSpPr/>
          <p:nvPr/>
        </p:nvSpPr>
        <p:spPr>
          <a:xfrm>
            <a:off x="360000" y="10097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Player Sprite</a:t>
            </a:r>
            <a:endParaRPr/>
          </a:p>
        </p:txBody>
      </p:sp>
      <p:sp>
        <p:nvSpPr>
          <p:cNvPr id="847" name="Google Shape;847;p67"/>
          <p:cNvSpPr/>
          <p:nvPr/>
        </p:nvSpPr>
        <p:spPr>
          <a:xfrm>
            <a:off x="360000" y="33024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Bullet Sprite</a:t>
            </a:r>
            <a:endParaRPr/>
          </a:p>
        </p:txBody>
      </p:sp>
      <p:sp>
        <p:nvSpPr>
          <p:cNvPr id="848" name="Google Shape;848;p67"/>
          <p:cNvSpPr/>
          <p:nvPr/>
        </p:nvSpPr>
        <p:spPr>
          <a:xfrm>
            <a:off x="360000" y="22223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Enemy Sprite</a:t>
            </a:r>
            <a:endParaRPr/>
          </a:p>
        </p:txBody>
      </p:sp>
      <p:sp>
        <p:nvSpPr>
          <p:cNvPr id="849" name="Google Shape;849;p67"/>
          <p:cNvSpPr/>
          <p:nvPr/>
        </p:nvSpPr>
        <p:spPr>
          <a:xfrm>
            <a:off x="360000" y="43826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Counter Sprite</a:t>
            </a:r>
            <a:endParaRPr/>
          </a:p>
        </p:txBody>
      </p:sp>
      <p:sp>
        <p:nvSpPr>
          <p:cNvPr id="850" name="Google Shape;850;p67"/>
          <p:cNvSpPr/>
          <p:nvPr/>
        </p:nvSpPr>
        <p:spPr>
          <a:xfrm>
            <a:off x="2409500" y="8103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Keyboard control</a:t>
            </a:r>
            <a:endParaRPr sz="1200"/>
          </a:p>
        </p:txBody>
      </p:sp>
      <p:sp>
        <p:nvSpPr>
          <p:cNvPr id="851" name="Google Shape;851;p67"/>
          <p:cNvSpPr/>
          <p:nvPr/>
        </p:nvSpPr>
        <p:spPr>
          <a:xfrm>
            <a:off x="2409500" y="13415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Detects a collision with the enemy</a:t>
            </a:r>
            <a:endParaRPr sz="1100"/>
          </a:p>
        </p:txBody>
      </p:sp>
      <p:cxnSp>
        <p:nvCxnSpPr>
          <p:cNvPr id="852" name="Google Shape;852;p67"/>
          <p:cNvCxnSpPr>
            <a:stCxn id="846" idx="3"/>
            <a:endCxn id="850" idx="1"/>
          </p:cNvCxnSpPr>
          <p:nvPr/>
        </p:nvCxnSpPr>
        <p:spPr>
          <a:xfrm flipH="1" rot="10800000">
            <a:off x="2081100" y="1009563"/>
            <a:ext cx="328500" cy="199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67"/>
          <p:cNvCxnSpPr>
            <a:stCxn id="846" idx="3"/>
            <a:endCxn id="851" idx="1"/>
          </p:cNvCxnSpPr>
          <p:nvPr/>
        </p:nvCxnSpPr>
        <p:spPr>
          <a:xfrm>
            <a:off x="2081100" y="1209063"/>
            <a:ext cx="328500" cy="33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67"/>
          <p:cNvCxnSpPr/>
          <p:nvPr/>
        </p:nvCxnSpPr>
        <p:spPr>
          <a:xfrm>
            <a:off x="4220300" y="1273538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67"/>
          <p:cNvSpPr txBox="1"/>
          <p:nvPr/>
        </p:nvSpPr>
        <p:spPr>
          <a:xfrm>
            <a:off x="4808575" y="1096525"/>
            <a:ext cx="290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</a:t>
            </a:r>
            <a:r>
              <a:rPr lang="en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child class of </a:t>
            </a: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Sprite </a:t>
            </a:r>
            <a:r>
              <a:rPr lang="en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is required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6" name="Google Shape;856;p67"/>
          <p:cNvSpPr/>
          <p:nvPr/>
        </p:nvSpPr>
        <p:spPr>
          <a:xfrm>
            <a:off x="2409500" y="19242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Moves automatically</a:t>
            </a:r>
            <a:endParaRPr sz="1200"/>
          </a:p>
        </p:txBody>
      </p:sp>
      <p:sp>
        <p:nvSpPr>
          <p:cNvPr id="857" name="Google Shape;857;p67"/>
          <p:cNvSpPr/>
          <p:nvPr/>
        </p:nvSpPr>
        <p:spPr>
          <a:xfrm>
            <a:off x="2409500" y="24719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Gets destroyed after touching a bullet</a:t>
            </a:r>
            <a:endParaRPr sz="1200"/>
          </a:p>
        </p:txBody>
      </p:sp>
      <p:cxnSp>
        <p:nvCxnSpPr>
          <p:cNvPr id="858" name="Google Shape;858;p67"/>
          <p:cNvCxnSpPr>
            <a:endCxn id="856" idx="1"/>
          </p:cNvCxnSpPr>
          <p:nvPr/>
        </p:nvCxnSpPr>
        <p:spPr>
          <a:xfrm flipH="1" rot="10800000">
            <a:off x="2081000" y="2123625"/>
            <a:ext cx="328500" cy="297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67"/>
          <p:cNvCxnSpPr>
            <a:endCxn id="857" idx="1"/>
          </p:cNvCxnSpPr>
          <p:nvPr/>
        </p:nvCxnSpPr>
        <p:spPr>
          <a:xfrm>
            <a:off x="2081000" y="2421725"/>
            <a:ext cx="328500" cy="249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67"/>
          <p:cNvCxnSpPr/>
          <p:nvPr/>
        </p:nvCxnSpPr>
        <p:spPr>
          <a:xfrm>
            <a:off x="4230013" y="2355513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Google Shape;861;p67"/>
          <p:cNvSpPr txBox="1"/>
          <p:nvPr/>
        </p:nvSpPr>
        <p:spPr>
          <a:xfrm>
            <a:off x="4818288" y="2178500"/>
            <a:ext cx="26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62" name="Google Shape;862;p67"/>
          <p:cNvCxnSpPr/>
          <p:nvPr/>
        </p:nvCxnSpPr>
        <p:spPr>
          <a:xfrm flipH="1" rot="10800000">
            <a:off x="2081100" y="3218913"/>
            <a:ext cx="328500" cy="282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67"/>
          <p:cNvCxnSpPr/>
          <p:nvPr/>
        </p:nvCxnSpPr>
        <p:spPr>
          <a:xfrm>
            <a:off x="2081100" y="3501813"/>
            <a:ext cx="328500" cy="264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6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69" name="Google Shape;869;p6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6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2" name="Google Shape;8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9" name="Google Shape;87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8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 game classes</a:t>
            </a:r>
            <a:endParaRPr sz="26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1" name="Google Shape;881;p68"/>
          <p:cNvSpPr/>
          <p:nvPr/>
        </p:nvSpPr>
        <p:spPr>
          <a:xfrm>
            <a:off x="360000" y="10097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Player Sprite</a:t>
            </a:r>
            <a:endParaRPr/>
          </a:p>
        </p:txBody>
      </p:sp>
      <p:sp>
        <p:nvSpPr>
          <p:cNvPr id="882" name="Google Shape;882;p68"/>
          <p:cNvSpPr/>
          <p:nvPr/>
        </p:nvSpPr>
        <p:spPr>
          <a:xfrm>
            <a:off x="360000" y="33024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Bullet Sprite</a:t>
            </a:r>
            <a:endParaRPr/>
          </a:p>
        </p:txBody>
      </p:sp>
      <p:sp>
        <p:nvSpPr>
          <p:cNvPr id="883" name="Google Shape;883;p68"/>
          <p:cNvSpPr/>
          <p:nvPr/>
        </p:nvSpPr>
        <p:spPr>
          <a:xfrm>
            <a:off x="360000" y="22223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Enemy Sprite</a:t>
            </a:r>
            <a:endParaRPr/>
          </a:p>
        </p:txBody>
      </p:sp>
      <p:sp>
        <p:nvSpPr>
          <p:cNvPr id="884" name="Google Shape;884;p68"/>
          <p:cNvSpPr/>
          <p:nvPr/>
        </p:nvSpPr>
        <p:spPr>
          <a:xfrm>
            <a:off x="360000" y="43826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Counter Sprite</a:t>
            </a:r>
            <a:endParaRPr/>
          </a:p>
        </p:txBody>
      </p:sp>
      <p:sp>
        <p:nvSpPr>
          <p:cNvPr id="885" name="Google Shape;885;p68"/>
          <p:cNvSpPr/>
          <p:nvPr/>
        </p:nvSpPr>
        <p:spPr>
          <a:xfrm>
            <a:off x="2409500" y="8103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Keyboard control</a:t>
            </a:r>
            <a:endParaRPr sz="1200"/>
          </a:p>
        </p:txBody>
      </p:sp>
      <p:sp>
        <p:nvSpPr>
          <p:cNvPr id="886" name="Google Shape;886;p68"/>
          <p:cNvSpPr/>
          <p:nvPr/>
        </p:nvSpPr>
        <p:spPr>
          <a:xfrm>
            <a:off x="2409500" y="13415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Detects a collision with the enemy</a:t>
            </a:r>
            <a:endParaRPr sz="1100"/>
          </a:p>
        </p:txBody>
      </p:sp>
      <p:cxnSp>
        <p:nvCxnSpPr>
          <p:cNvPr id="887" name="Google Shape;887;p68"/>
          <p:cNvCxnSpPr>
            <a:stCxn id="881" idx="3"/>
            <a:endCxn id="885" idx="1"/>
          </p:cNvCxnSpPr>
          <p:nvPr/>
        </p:nvCxnSpPr>
        <p:spPr>
          <a:xfrm flipH="1" rot="10800000">
            <a:off x="2081100" y="1009563"/>
            <a:ext cx="328500" cy="199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68"/>
          <p:cNvCxnSpPr>
            <a:stCxn id="881" idx="3"/>
            <a:endCxn id="886" idx="1"/>
          </p:cNvCxnSpPr>
          <p:nvPr/>
        </p:nvCxnSpPr>
        <p:spPr>
          <a:xfrm>
            <a:off x="2081100" y="1209063"/>
            <a:ext cx="328500" cy="33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68"/>
          <p:cNvCxnSpPr/>
          <p:nvPr/>
        </p:nvCxnSpPr>
        <p:spPr>
          <a:xfrm>
            <a:off x="4220300" y="1273538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68"/>
          <p:cNvSpPr txBox="1"/>
          <p:nvPr/>
        </p:nvSpPr>
        <p:spPr>
          <a:xfrm>
            <a:off x="4808575" y="1096525"/>
            <a:ext cx="29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child class of Sprite is required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1" name="Google Shape;891;p68"/>
          <p:cNvSpPr/>
          <p:nvPr/>
        </p:nvSpPr>
        <p:spPr>
          <a:xfrm>
            <a:off x="2409500" y="19242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Moves automatically</a:t>
            </a:r>
            <a:endParaRPr sz="1200"/>
          </a:p>
        </p:txBody>
      </p:sp>
      <p:sp>
        <p:nvSpPr>
          <p:cNvPr id="892" name="Google Shape;892;p68"/>
          <p:cNvSpPr/>
          <p:nvPr/>
        </p:nvSpPr>
        <p:spPr>
          <a:xfrm>
            <a:off x="2409500" y="24719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Gets destroyed after touching a bullet</a:t>
            </a:r>
            <a:endParaRPr sz="1200"/>
          </a:p>
        </p:txBody>
      </p:sp>
      <p:cxnSp>
        <p:nvCxnSpPr>
          <p:cNvPr id="893" name="Google Shape;893;p68"/>
          <p:cNvCxnSpPr>
            <a:endCxn id="891" idx="1"/>
          </p:cNvCxnSpPr>
          <p:nvPr/>
        </p:nvCxnSpPr>
        <p:spPr>
          <a:xfrm flipH="1" rot="10800000">
            <a:off x="2081000" y="2123625"/>
            <a:ext cx="328500" cy="297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68"/>
          <p:cNvCxnSpPr>
            <a:endCxn id="892" idx="1"/>
          </p:cNvCxnSpPr>
          <p:nvPr/>
        </p:nvCxnSpPr>
        <p:spPr>
          <a:xfrm>
            <a:off x="2081000" y="2421725"/>
            <a:ext cx="328500" cy="249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68"/>
          <p:cNvCxnSpPr/>
          <p:nvPr/>
        </p:nvCxnSpPr>
        <p:spPr>
          <a:xfrm>
            <a:off x="4230013" y="2355513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6" name="Google Shape;896;p68"/>
          <p:cNvSpPr txBox="1"/>
          <p:nvPr/>
        </p:nvSpPr>
        <p:spPr>
          <a:xfrm>
            <a:off x="4818301" y="2178500"/>
            <a:ext cx="29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child class of Sprite is required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7" name="Google Shape;897;p68"/>
          <p:cNvSpPr/>
          <p:nvPr/>
        </p:nvSpPr>
        <p:spPr>
          <a:xfrm>
            <a:off x="2409500" y="30196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Moves automatically</a:t>
            </a:r>
            <a:endParaRPr sz="1200"/>
          </a:p>
        </p:txBody>
      </p:sp>
      <p:sp>
        <p:nvSpPr>
          <p:cNvPr id="898" name="Google Shape;898;p68"/>
          <p:cNvSpPr/>
          <p:nvPr/>
        </p:nvSpPr>
        <p:spPr>
          <a:xfrm>
            <a:off x="2409500" y="35673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Disappears after touching an enemy</a:t>
            </a:r>
            <a:endParaRPr sz="1200"/>
          </a:p>
        </p:txBody>
      </p:sp>
      <p:cxnSp>
        <p:nvCxnSpPr>
          <p:cNvPr id="899" name="Google Shape;899;p68"/>
          <p:cNvCxnSpPr>
            <a:endCxn id="897" idx="1"/>
          </p:cNvCxnSpPr>
          <p:nvPr/>
        </p:nvCxnSpPr>
        <p:spPr>
          <a:xfrm flipH="1" rot="10800000">
            <a:off x="2081000" y="3219025"/>
            <a:ext cx="328500" cy="282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68"/>
          <p:cNvCxnSpPr>
            <a:endCxn id="898" idx="1"/>
          </p:cNvCxnSpPr>
          <p:nvPr/>
        </p:nvCxnSpPr>
        <p:spPr>
          <a:xfrm>
            <a:off x="2081000" y="3501825"/>
            <a:ext cx="328500" cy="264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68"/>
          <p:cNvCxnSpPr/>
          <p:nvPr/>
        </p:nvCxnSpPr>
        <p:spPr>
          <a:xfrm>
            <a:off x="4230013" y="3437488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68"/>
          <p:cNvSpPr txBox="1"/>
          <p:nvPr/>
        </p:nvSpPr>
        <p:spPr>
          <a:xfrm>
            <a:off x="4818288" y="3260475"/>
            <a:ext cx="26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03" name="Google Shape;903;p68"/>
          <p:cNvCxnSpPr/>
          <p:nvPr/>
        </p:nvCxnSpPr>
        <p:spPr>
          <a:xfrm flipH="1" rot="10800000">
            <a:off x="2081100" y="4256463"/>
            <a:ext cx="328500" cy="325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68"/>
          <p:cNvCxnSpPr/>
          <p:nvPr/>
        </p:nvCxnSpPr>
        <p:spPr>
          <a:xfrm>
            <a:off x="2081100" y="4581963"/>
            <a:ext cx="328500" cy="187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6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10" name="Google Shape;910;p6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6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3" name="Google Shape;9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69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 game classes</a:t>
            </a:r>
            <a:endParaRPr sz="26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2" name="Google Shape;922;p69"/>
          <p:cNvSpPr/>
          <p:nvPr/>
        </p:nvSpPr>
        <p:spPr>
          <a:xfrm>
            <a:off x="360000" y="10097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Player Sprite</a:t>
            </a:r>
            <a:endParaRPr/>
          </a:p>
        </p:txBody>
      </p:sp>
      <p:sp>
        <p:nvSpPr>
          <p:cNvPr id="923" name="Google Shape;923;p69"/>
          <p:cNvSpPr/>
          <p:nvPr/>
        </p:nvSpPr>
        <p:spPr>
          <a:xfrm>
            <a:off x="360000" y="33024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Bullet Sprite</a:t>
            </a:r>
            <a:endParaRPr/>
          </a:p>
        </p:txBody>
      </p:sp>
      <p:sp>
        <p:nvSpPr>
          <p:cNvPr id="924" name="Google Shape;924;p69"/>
          <p:cNvSpPr/>
          <p:nvPr/>
        </p:nvSpPr>
        <p:spPr>
          <a:xfrm>
            <a:off x="360000" y="22223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Enemy Sprite</a:t>
            </a:r>
            <a:endParaRPr/>
          </a:p>
        </p:txBody>
      </p:sp>
      <p:sp>
        <p:nvSpPr>
          <p:cNvPr id="925" name="Google Shape;925;p69"/>
          <p:cNvSpPr/>
          <p:nvPr/>
        </p:nvSpPr>
        <p:spPr>
          <a:xfrm>
            <a:off x="360000" y="43826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Counter Sprite</a:t>
            </a: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2409500" y="8103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Keyboard control</a:t>
            </a:r>
            <a:endParaRPr sz="1200"/>
          </a:p>
        </p:txBody>
      </p:sp>
      <p:sp>
        <p:nvSpPr>
          <p:cNvPr id="927" name="Google Shape;927;p69"/>
          <p:cNvSpPr/>
          <p:nvPr/>
        </p:nvSpPr>
        <p:spPr>
          <a:xfrm>
            <a:off x="2409500" y="13415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Detects a collision with the enemy</a:t>
            </a:r>
            <a:endParaRPr sz="1100"/>
          </a:p>
        </p:txBody>
      </p:sp>
      <p:cxnSp>
        <p:nvCxnSpPr>
          <p:cNvPr id="928" name="Google Shape;928;p69"/>
          <p:cNvCxnSpPr>
            <a:stCxn id="922" idx="3"/>
            <a:endCxn id="926" idx="1"/>
          </p:cNvCxnSpPr>
          <p:nvPr/>
        </p:nvCxnSpPr>
        <p:spPr>
          <a:xfrm flipH="1" rot="10800000">
            <a:off x="2081100" y="1009563"/>
            <a:ext cx="328500" cy="199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69"/>
          <p:cNvCxnSpPr>
            <a:stCxn id="922" idx="3"/>
            <a:endCxn id="927" idx="1"/>
          </p:cNvCxnSpPr>
          <p:nvPr/>
        </p:nvCxnSpPr>
        <p:spPr>
          <a:xfrm>
            <a:off x="2081100" y="1209063"/>
            <a:ext cx="328500" cy="33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69"/>
          <p:cNvCxnSpPr/>
          <p:nvPr/>
        </p:nvCxnSpPr>
        <p:spPr>
          <a:xfrm>
            <a:off x="4220300" y="1273538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1" name="Google Shape;931;p69"/>
          <p:cNvSpPr txBox="1"/>
          <p:nvPr/>
        </p:nvSpPr>
        <p:spPr>
          <a:xfrm>
            <a:off x="4808575" y="1096525"/>
            <a:ext cx="29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child class of Sprite is required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2" name="Google Shape;932;p69"/>
          <p:cNvSpPr/>
          <p:nvPr/>
        </p:nvSpPr>
        <p:spPr>
          <a:xfrm>
            <a:off x="2409500" y="19242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Moves automatically</a:t>
            </a:r>
            <a:endParaRPr sz="1200"/>
          </a:p>
        </p:txBody>
      </p:sp>
      <p:sp>
        <p:nvSpPr>
          <p:cNvPr id="933" name="Google Shape;933;p69"/>
          <p:cNvSpPr/>
          <p:nvPr/>
        </p:nvSpPr>
        <p:spPr>
          <a:xfrm>
            <a:off x="2409500" y="24719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Gets destroyed after touching a bullet</a:t>
            </a:r>
            <a:endParaRPr sz="1200"/>
          </a:p>
        </p:txBody>
      </p:sp>
      <p:cxnSp>
        <p:nvCxnSpPr>
          <p:cNvPr id="934" name="Google Shape;934;p69"/>
          <p:cNvCxnSpPr>
            <a:stCxn id="924" idx="3"/>
            <a:endCxn id="932" idx="1"/>
          </p:cNvCxnSpPr>
          <p:nvPr/>
        </p:nvCxnSpPr>
        <p:spPr>
          <a:xfrm flipH="1" rot="10800000">
            <a:off x="2081100" y="2123763"/>
            <a:ext cx="328500" cy="297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69"/>
          <p:cNvCxnSpPr>
            <a:stCxn id="924" idx="3"/>
            <a:endCxn id="933" idx="1"/>
          </p:cNvCxnSpPr>
          <p:nvPr/>
        </p:nvCxnSpPr>
        <p:spPr>
          <a:xfrm>
            <a:off x="2081100" y="2421663"/>
            <a:ext cx="328500" cy="249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69"/>
          <p:cNvCxnSpPr/>
          <p:nvPr/>
        </p:nvCxnSpPr>
        <p:spPr>
          <a:xfrm>
            <a:off x="4230013" y="2355513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69"/>
          <p:cNvSpPr txBox="1"/>
          <p:nvPr/>
        </p:nvSpPr>
        <p:spPr>
          <a:xfrm>
            <a:off x="4818301" y="2178500"/>
            <a:ext cx="29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child class of Sprite is required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8" name="Google Shape;938;p69"/>
          <p:cNvSpPr/>
          <p:nvPr/>
        </p:nvSpPr>
        <p:spPr>
          <a:xfrm>
            <a:off x="2409500" y="30196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Moves automatically</a:t>
            </a:r>
            <a:endParaRPr sz="1200"/>
          </a:p>
        </p:txBody>
      </p:sp>
      <p:sp>
        <p:nvSpPr>
          <p:cNvPr id="939" name="Google Shape;939;p69"/>
          <p:cNvSpPr/>
          <p:nvPr/>
        </p:nvSpPr>
        <p:spPr>
          <a:xfrm>
            <a:off x="2409500" y="35673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Disappears after touching an enemy</a:t>
            </a:r>
            <a:endParaRPr sz="1200"/>
          </a:p>
        </p:txBody>
      </p:sp>
      <p:cxnSp>
        <p:nvCxnSpPr>
          <p:cNvPr id="940" name="Google Shape;940;p69"/>
          <p:cNvCxnSpPr>
            <a:stCxn id="923" idx="3"/>
            <a:endCxn id="938" idx="1"/>
          </p:cNvCxnSpPr>
          <p:nvPr/>
        </p:nvCxnSpPr>
        <p:spPr>
          <a:xfrm flipH="1" rot="10800000">
            <a:off x="2081100" y="3218913"/>
            <a:ext cx="328500" cy="282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69"/>
          <p:cNvCxnSpPr>
            <a:stCxn id="923" idx="3"/>
            <a:endCxn id="939" idx="1"/>
          </p:cNvCxnSpPr>
          <p:nvPr/>
        </p:nvCxnSpPr>
        <p:spPr>
          <a:xfrm>
            <a:off x="2081100" y="3501813"/>
            <a:ext cx="328500" cy="264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69"/>
          <p:cNvCxnSpPr/>
          <p:nvPr/>
        </p:nvCxnSpPr>
        <p:spPr>
          <a:xfrm>
            <a:off x="4230013" y="3437488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3" name="Google Shape;943;p69"/>
          <p:cNvSpPr txBox="1"/>
          <p:nvPr/>
        </p:nvSpPr>
        <p:spPr>
          <a:xfrm>
            <a:off x="4818301" y="3260475"/>
            <a:ext cx="29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child class of Sprite is required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4" name="Google Shape;944;p69"/>
          <p:cNvSpPr/>
          <p:nvPr/>
        </p:nvSpPr>
        <p:spPr>
          <a:xfrm>
            <a:off x="2409600" y="4115075"/>
            <a:ext cx="1721100" cy="28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Doesn't move</a:t>
            </a:r>
            <a:endParaRPr sz="1200"/>
          </a:p>
        </p:txBody>
      </p:sp>
      <p:sp>
        <p:nvSpPr>
          <p:cNvPr id="945" name="Google Shape;945;p69"/>
          <p:cNvSpPr/>
          <p:nvPr/>
        </p:nvSpPr>
        <p:spPr>
          <a:xfrm>
            <a:off x="2409600" y="4477800"/>
            <a:ext cx="1721100" cy="583800"/>
          </a:xfrm>
          <a:prstGeom prst="roundRect">
            <a:avLst>
              <a:gd fmla="val 112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Labels change when other sprites interact</a:t>
            </a:r>
            <a:endParaRPr sz="1200"/>
          </a:p>
        </p:txBody>
      </p:sp>
      <p:cxnSp>
        <p:nvCxnSpPr>
          <p:cNvPr id="946" name="Google Shape;946;p69"/>
          <p:cNvCxnSpPr>
            <a:stCxn id="925" idx="3"/>
            <a:endCxn id="944" idx="1"/>
          </p:cNvCxnSpPr>
          <p:nvPr/>
        </p:nvCxnSpPr>
        <p:spPr>
          <a:xfrm flipH="1" rot="10800000">
            <a:off x="2081100" y="4256463"/>
            <a:ext cx="328500" cy="325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69"/>
          <p:cNvCxnSpPr>
            <a:stCxn id="925" idx="3"/>
            <a:endCxn id="945" idx="1"/>
          </p:cNvCxnSpPr>
          <p:nvPr/>
        </p:nvCxnSpPr>
        <p:spPr>
          <a:xfrm>
            <a:off x="2081100" y="4581963"/>
            <a:ext cx="328500" cy="187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69"/>
          <p:cNvCxnSpPr/>
          <p:nvPr/>
        </p:nvCxnSpPr>
        <p:spPr>
          <a:xfrm>
            <a:off x="4229950" y="4419238"/>
            <a:ext cx="517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9" name="Google Shape;949;p69"/>
          <p:cNvSpPr txBox="1"/>
          <p:nvPr/>
        </p:nvSpPr>
        <p:spPr>
          <a:xfrm>
            <a:off x="4818225" y="4242225"/>
            <a:ext cx="26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7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55" name="Google Shape;955;p7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Google Shape;957;p7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8" name="Google Shape;95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7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5" name="Google Shape;96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0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 game classes</a:t>
            </a:r>
            <a:endParaRPr sz="26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7" name="Google Shape;967;p70"/>
          <p:cNvSpPr/>
          <p:nvPr/>
        </p:nvSpPr>
        <p:spPr>
          <a:xfrm>
            <a:off x="360000" y="10097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Player Sprite</a:t>
            </a:r>
            <a:endParaRPr/>
          </a:p>
        </p:txBody>
      </p:sp>
      <p:sp>
        <p:nvSpPr>
          <p:cNvPr id="968" name="Google Shape;968;p70"/>
          <p:cNvSpPr/>
          <p:nvPr/>
        </p:nvSpPr>
        <p:spPr>
          <a:xfrm>
            <a:off x="360000" y="33024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Bullet Sprite</a:t>
            </a:r>
            <a:endParaRPr/>
          </a:p>
        </p:txBody>
      </p:sp>
      <p:sp>
        <p:nvSpPr>
          <p:cNvPr id="969" name="Google Shape;969;p70"/>
          <p:cNvSpPr/>
          <p:nvPr/>
        </p:nvSpPr>
        <p:spPr>
          <a:xfrm>
            <a:off x="360000" y="22223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Enemy Sprite</a:t>
            </a:r>
            <a:endParaRPr/>
          </a:p>
        </p:txBody>
      </p:sp>
      <p:sp>
        <p:nvSpPr>
          <p:cNvPr id="970" name="Google Shape;970;p70"/>
          <p:cNvSpPr/>
          <p:nvPr/>
        </p:nvSpPr>
        <p:spPr>
          <a:xfrm>
            <a:off x="360000" y="438261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Counter Sprite</a:t>
            </a:r>
            <a:endParaRPr/>
          </a:p>
        </p:txBody>
      </p:sp>
      <p:sp>
        <p:nvSpPr>
          <p:cNvPr id="971" name="Google Shape;971;p70"/>
          <p:cNvSpPr/>
          <p:nvPr/>
        </p:nvSpPr>
        <p:spPr>
          <a:xfrm>
            <a:off x="2409500" y="8103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Keyboard control</a:t>
            </a:r>
            <a:endParaRPr sz="1200"/>
          </a:p>
        </p:txBody>
      </p:sp>
      <p:sp>
        <p:nvSpPr>
          <p:cNvPr id="972" name="Google Shape;972;p70"/>
          <p:cNvSpPr/>
          <p:nvPr/>
        </p:nvSpPr>
        <p:spPr>
          <a:xfrm>
            <a:off x="2409500" y="1341563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Detects a collision with the enemy</a:t>
            </a:r>
            <a:endParaRPr sz="1100"/>
          </a:p>
        </p:txBody>
      </p:sp>
      <p:cxnSp>
        <p:nvCxnSpPr>
          <p:cNvPr id="973" name="Google Shape;973;p70"/>
          <p:cNvCxnSpPr>
            <a:stCxn id="967" idx="3"/>
            <a:endCxn id="971" idx="1"/>
          </p:cNvCxnSpPr>
          <p:nvPr/>
        </p:nvCxnSpPr>
        <p:spPr>
          <a:xfrm flipH="1" rot="10800000">
            <a:off x="2081100" y="1009563"/>
            <a:ext cx="328500" cy="199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70"/>
          <p:cNvCxnSpPr>
            <a:stCxn id="967" idx="3"/>
            <a:endCxn id="972" idx="1"/>
          </p:cNvCxnSpPr>
          <p:nvPr/>
        </p:nvCxnSpPr>
        <p:spPr>
          <a:xfrm>
            <a:off x="2081100" y="1209063"/>
            <a:ext cx="328500" cy="33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70"/>
          <p:cNvCxnSpPr/>
          <p:nvPr/>
        </p:nvCxnSpPr>
        <p:spPr>
          <a:xfrm>
            <a:off x="4220300" y="1273538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6" name="Google Shape;976;p70"/>
          <p:cNvSpPr txBox="1"/>
          <p:nvPr/>
        </p:nvSpPr>
        <p:spPr>
          <a:xfrm>
            <a:off x="4808575" y="1096525"/>
            <a:ext cx="29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child class of Sprite is required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7" name="Google Shape;977;p70"/>
          <p:cNvSpPr/>
          <p:nvPr/>
        </p:nvSpPr>
        <p:spPr>
          <a:xfrm>
            <a:off x="2409500" y="19242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Moves automatically</a:t>
            </a:r>
            <a:endParaRPr sz="1200"/>
          </a:p>
        </p:txBody>
      </p:sp>
      <p:sp>
        <p:nvSpPr>
          <p:cNvPr id="978" name="Google Shape;978;p70"/>
          <p:cNvSpPr/>
          <p:nvPr/>
        </p:nvSpPr>
        <p:spPr>
          <a:xfrm>
            <a:off x="2409500" y="24719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Gets destroyed after touching a bullet</a:t>
            </a:r>
            <a:endParaRPr sz="1200"/>
          </a:p>
        </p:txBody>
      </p:sp>
      <p:cxnSp>
        <p:nvCxnSpPr>
          <p:cNvPr id="979" name="Google Shape;979;p70"/>
          <p:cNvCxnSpPr>
            <a:stCxn id="969" idx="3"/>
            <a:endCxn id="977" idx="1"/>
          </p:cNvCxnSpPr>
          <p:nvPr/>
        </p:nvCxnSpPr>
        <p:spPr>
          <a:xfrm flipH="1" rot="10800000">
            <a:off x="2081100" y="2123763"/>
            <a:ext cx="328500" cy="297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70"/>
          <p:cNvCxnSpPr>
            <a:stCxn id="969" idx="3"/>
            <a:endCxn id="978" idx="1"/>
          </p:cNvCxnSpPr>
          <p:nvPr/>
        </p:nvCxnSpPr>
        <p:spPr>
          <a:xfrm>
            <a:off x="2081100" y="2421663"/>
            <a:ext cx="328500" cy="249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70"/>
          <p:cNvCxnSpPr/>
          <p:nvPr/>
        </p:nvCxnSpPr>
        <p:spPr>
          <a:xfrm>
            <a:off x="4230013" y="2355513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2" name="Google Shape;982;p70"/>
          <p:cNvSpPr txBox="1"/>
          <p:nvPr/>
        </p:nvSpPr>
        <p:spPr>
          <a:xfrm>
            <a:off x="4818301" y="2178500"/>
            <a:ext cx="29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child class of Sprite is required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3" name="Google Shape;983;p70"/>
          <p:cNvSpPr/>
          <p:nvPr/>
        </p:nvSpPr>
        <p:spPr>
          <a:xfrm>
            <a:off x="2409500" y="30196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Moves automatically</a:t>
            </a:r>
            <a:endParaRPr sz="1200"/>
          </a:p>
        </p:txBody>
      </p:sp>
      <p:sp>
        <p:nvSpPr>
          <p:cNvPr id="984" name="Google Shape;984;p70"/>
          <p:cNvSpPr/>
          <p:nvPr/>
        </p:nvSpPr>
        <p:spPr>
          <a:xfrm>
            <a:off x="2409500" y="3567375"/>
            <a:ext cx="1721100" cy="3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Disappears </a:t>
            </a:r>
            <a:r>
              <a:rPr lang="en" sz="1200">
                <a:solidFill>
                  <a:schemeClr val="dk1"/>
                </a:solidFill>
              </a:rPr>
              <a:t>after touching</a:t>
            </a:r>
            <a:r>
              <a:rPr lang="en" sz="1200"/>
              <a:t> an enemy</a:t>
            </a:r>
            <a:endParaRPr sz="1200"/>
          </a:p>
        </p:txBody>
      </p:sp>
      <p:cxnSp>
        <p:nvCxnSpPr>
          <p:cNvPr id="985" name="Google Shape;985;p70"/>
          <p:cNvCxnSpPr>
            <a:stCxn id="968" idx="3"/>
            <a:endCxn id="983" idx="1"/>
          </p:cNvCxnSpPr>
          <p:nvPr/>
        </p:nvCxnSpPr>
        <p:spPr>
          <a:xfrm flipH="1" rot="10800000">
            <a:off x="2081100" y="3218913"/>
            <a:ext cx="328500" cy="282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70"/>
          <p:cNvCxnSpPr>
            <a:stCxn id="968" idx="3"/>
            <a:endCxn id="984" idx="1"/>
          </p:cNvCxnSpPr>
          <p:nvPr/>
        </p:nvCxnSpPr>
        <p:spPr>
          <a:xfrm>
            <a:off x="2081100" y="3501813"/>
            <a:ext cx="328500" cy="264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70"/>
          <p:cNvCxnSpPr/>
          <p:nvPr/>
        </p:nvCxnSpPr>
        <p:spPr>
          <a:xfrm>
            <a:off x="4230013" y="3437488"/>
            <a:ext cx="517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8" name="Google Shape;988;p70"/>
          <p:cNvSpPr txBox="1"/>
          <p:nvPr/>
        </p:nvSpPr>
        <p:spPr>
          <a:xfrm>
            <a:off x="4818301" y="3260475"/>
            <a:ext cx="29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</a:t>
            </a: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child class of Sprite is required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9" name="Google Shape;989;p70"/>
          <p:cNvSpPr/>
          <p:nvPr/>
        </p:nvSpPr>
        <p:spPr>
          <a:xfrm>
            <a:off x="2409600" y="4115075"/>
            <a:ext cx="1721100" cy="28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Doesn't move</a:t>
            </a:r>
            <a:endParaRPr sz="1200"/>
          </a:p>
        </p:txBody>
      </p:sp>
      <p:sp>
        <p:nvSpPr>
          <p:cNvPr id="990" name="Google Shape;990;p70"/>
          <p:cNvSpPr/>
          <p:nvPr/>
        </p:nvSpPr>
        <p:spPr>
          <a:xfrm>
            <a:off x="2409600" y="4477800"/>
            <a:ext cx="1721100" cy="583800"/>
          </a:xfrm>
          <a:prstGeom prst="roundRect">
            <a:avLst>
              <a:gd fmla="val 11267" name="adj"/>
            </a:avLst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Labels change when other sprites interact</a:t>
            </a:r>
            <a:endParaRPr sz="1200"/>
          </a:p>
        </p:txBody>
      </p:sp>
      <p:cxnSp>
        <p:nvCxnSpPr>
          <p:cNvPr id="991" name="Google Shape;991;p70"/>
          <p:cNvCxnSpPr>
            <a:stCxn id="970" idx="3"/>
            <a:endCxn id="989" idx="1"/>
          </p:cNvCxnSpPr>
          <p:nvPr/>
        </p:nvCxnSpPr>
        <p:spPr>
          <a:xfrm flipH="1" rot="10800000">
            <a:off x="2081100" y="4256463"/>
            <a:ext cx="328500" cy="325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70"/>
          <p:cNvCxnSpPr>
            <a:stCxn id="970" idx="3"/>
            <a:endCxn id="990" idx="1"/>
          </p:cNvCxnSpPr>
          <p:nvPr/>
        </p:nvCxnSpPr>
        <p:spPr>
          <a:xfrm>
            <a:off x="2081100" y="4581963"/>
            <a:ext cx="328500" cy="187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70"/>
          <p:cNvCxnSpPr/>
          <p:nvPr/>
        </p:nvCxnSpPr>
        <p:spPr>
          <a:xfrm>
            <a:off x="4229950" y="4419238"/>
            <a:ext cx="517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4" name="Google Shape;994;p70"/>
          <p:cNvSpPr txBox="1"/>
          <p:nvPr/>
        </p:nvSpPr>
        <p:spPr>
          <a:xfrm>
            <a:off x="4818225" y="4121550"/>
            <a:ext cx="268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No additional class </a:t>
            </a: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required</a:t>
            </a:r>
            <a:r>
              <a:rPr lang="en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. We can do with ready-made PyGame objects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7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00" name="Google Shape;1000;p7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7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3" name="Google Shape;10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7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7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1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 game classes</a:t>
            </a:r>
            <a:endParaRPr sz="26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2" name="Google Shape;1012;p71"/>
          <p:cNvSpPr txBox="1"/>
          <p:nvPr/>
        </p:nvSpPr>
        <p:spPr>
          <a:xfrm>
            <a:off x="288125" y="643325"/>
            <a:ext cx="70329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We need to create three classes: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Player, Enemy,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Bullet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While these classes are different, they </a:t>
            </a:r>
            <a:r>
              <a:rPr lang="en" sz="1500" u="sng">
                <a:latin typeface="Montserrat Medium"/>
                <a:ea typeface="Montserrat Medium"/>
                <a:cs typeface="Montserrat Medium"/>
                <a:sym typeface="Montserrat Medium"/>
              </a:rPr>
              <a:t>have a lot in common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. For example, the appearance (picture), the method for rendering the sprite on the scene, etc.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3" name="Google Shape;1013;p71"/>
          <p:cNvSpPr txBox="1"/>
          <p:nvPr/>
        </p:nvSpPr>
        <p:spPr>
          <a:xfrm>
            <a:off x="288125" y="4413075"/>
            <a:ext cx="67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Can we optimize the way these classes are created?</a:t>
            </a:r>
            <a:endParaRPr i="1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4" name="Google Shape;1014;p71"/>
          <p:cNvPicPr preferRelativeResize="0"/>
          <p:nvPr/>
        </p:nvPicPr>
        <p:blipFill rotWithShape="1">
          <a:blip r:embed="rId5">
            <a:alphaModFix/>
          </a:blip>
          <a:srcRect b="25229" l="4531" r="61852" t="46842"/>
          <a:stretch/>
        </p:blipFill>
        <p:spPr>
          <a:xfrm>
            <a:off x="5626550" y="27951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7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20" name="Google Shape;1020;p7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7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3" name="Google Shape;10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7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7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7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0" name="Google Shape;103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2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 game classes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2" name="Google Shape;1032;p72"/>
          <p:cNvSpPr txBox="1"/>
          <p:nvPr/>
        </p:nvSpPr>
        <p:spPr>
          <a:xfrm>
            <a:off x="288125" y="643325"/>
            <a:ext cx="70062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Optimization is possible! We used this technique before: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 Medium"/>
              <a:buChar char="➔"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Creating a GameSprite - a child class of Sprite with the required fields and methods.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 Medium"/>
              <a:buChar char="➔"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Creating 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child 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classes for different sprites from the GameSprite 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class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3" name="Google Shape;1033;p72"/>
          <p:cNvSpPr txBox="1"/>
          <p:nvPr/>
        </p:nvSpPr>
        <p:spPr>
          <a:xfrm>
            <a:off x="464150" y="2730888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6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4" name="Google Shape;1034;p72"/>
          <p:cNvSpPr txBox="1"/>
          <p:nvPr/>
        </p:nvSpPr>
        <p:spPr>
          <a:xfrm>
            <a:off x="611175" y="4306675"/>
            <a:ext cx="14349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A82CC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b="1" lang="en" sz="1800">
                <a:solidFill>
                  <a:srgbClr val="FA82CC"/>
                </a:solidFill>
                <a:latin typeface="Montserrat"/>
                <a:ea typeface="Montserrat"/>
                <a:cs typeface="Montserrat"/>
                <a:sym typeface="Montserrat"/>
              </a:rPr>
              <a:t> Sprite class</a:t>
            </a:r>
            <a:endParaRPr b="1" sz="1800">
              <a:solidFill>
                <a:srgbClr val="FA8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5" name="Google Shape;1035;p72"/>
          <p:cNvSpPr/>
          <p:nvPr/>
        </p:nvSpPr>
        <p:spPr>
          <a:xfrm rot="10800000">
            <a:off x="360150" y="2636400"/>
            <a:ext cx="2044200" cy="1533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6" name="Google Shape;1036;p72"/>
          <p:cNvCxnSpPr/>
          <p:nvPr/>
        </p:nvCxnSpPr>
        <p:spPr>
          <a:xfrm>
            <a:off x="546600" y="3550763"/>
            <a:ext cx="1705500" cy="0"/>
          </a:xfrm>
          <a:prstGeom prst="straightConnector1">
            <a:avLst/>
          </a:prstGeom>
          <a:noFill/>
          <a:ln cap="flat" cmpd="sng" w="19050">
            <a:solidFill>
              <a:srgbClr val="FA82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7" name="Google Shape;1037;p72"/>
          <p:cNvSpPr txBox="1"/>
          <p:nvPr/>
        </p:nvSpPr>
        <p:spPr>
          <a:xfrm>
            <a:off x="560200" y="3602077"/>
            <a:ext cx="14349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Described in PyGame</a:t>
            </a:r>
            <a:endParaRPr i="1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8" name="Google Shape;1038;p72"/>
          <p:cNvSpPr txBox="1"/>
          <p:nvPr/>
        </p:nvSpPr>
        <p:spPr>
          <a:xfrm>
            <a:off x="2706360" y="4310175"/>
            <a:ext cx="2415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FA82CC"/>
                </a:solidFill>
                <a:latin typeface="Montserrat"/>
                <a:ea typeface="Montserrat"/>
                <a:cs typeface="Montserrat"/>
                <a:sym typeface="Montserrat"/>
              </a:rPr>
              <a:t>GameSprite class adapted for Shooter</a:t>
            </a:r>
            <a:endParaRPr b="1" sz="1300">
              <a:solidFill>
                <a:srgbClr val="FA8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72"/>
          <p:cNvSpPr/>
          <p:nvPr/>
        </p:nvSpPr>
        <p:spPr>
          <a:xfrm rot="10800000">
            <a:off x="2816888" y="2636400"/>
            <a:ext cx="2194200" cy="1533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2"/>
          <p:cNvSpPr txBox="1"/>
          <p:nvPr/>
        </p:nvSpPr>
        <p:spPr>
          <a:xfrm>
            <a:off x="3302038" y="2728625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72"/>
          <p:cNvSpPr txBox="1"/>
          <p:nvPr/>
        </p:nvSpPr>
        <p:spPr>
          <a:xfrm>
            <a:off x="3305038" y="3414425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8C3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8C3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p72"/>
          <p:cNvSpPr txBox="1"/>
          <p:nvPr/>
        </p:nvSpPr>
        <p:spPr>
          <a:xfrm>
            <a:off x="2858263" y="3458825"/>
            <a:ext cx="430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C31"/>
                </a:solidFill>
                <a:latin typeface="Roboto Black"/>
                <a:ea typeface="Roboto Black"/>
                <a:cs typeface="Roboto Black"/>
                <a:sym typeface="Roboto Black"/>
              </a:rPr>
              <a:t>+</a:t>
            </a:r>
            <a:endParaRPr>
              <a:solidFill>
                <a:srgbClr val="FF8C31"/>
              </a:solidFill>
            </a:endParaRPr>
          </a:p>
        </p:txBody>
      </p:sp>
      <p:sp>
        <p:nvSpPr>
          <p:cNvPr id="1043" name="Google Shape;1043;p72"/>
          <p:cNvSpPr/>
          <p:nvPr/>
        </p:nvSpPr>
        <p:spPr>
          <a:xfrm rot="10800000">
            <a:off x="5423650" y="2260775"/>
            <a:ext cx="2144400" cy="2106300"/>
          </a:xfrm>
          <a:prstGeom prst="round2SameRect">
            <a:avLst>
              <a:gd fmla="val 15117" name="adj1"/>
              <a:gd fmla="val 0" name="adj2"/>
            </a:avLst>
          </a:prstGeom>
          <a:noFill/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2"/>
          <p:cNvSpPr txBox="1"/>
          <p:nvPr/>
        </p:nvSpPr>
        <p:spPr>
          <a:xfrm>
            <a:off x="5908700" y="2278025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p72"/>
          <p:cNvSpPr txBox="1"/>
          <p:nvPr/>
        </p:nvSpPr>
        <p:spPr>
          <a:xfrm>
            <a:off x="5878400" y="2941100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8C3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8C3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72"/>
          <p:cNvSpPr txBox="1"/>
          <p:nvPr/>
        </p:nvSpPr>
        <p:spPr>
          <a:xfrm>
            <a:off x="5642500" y="3117375"/>
            <a:ext cx="430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C31"/>
                </a:solidFill>
                <a:latin typeface="Roboto Black"/>
                <a:ea typeface="Roboto Black"/>
                <a:cs typeface="Roboto Black"/>
                <a:sym typeface="Roboto Black"/>
              </a:rPr>
              <a:t>+</a:t>
            </a:r>
            <a:endParaRPr>
              <a:solidFill>
                <a:srgbClr val="FF8C31"/>
              </a:solidFill>
            </a:endParaRPr>
          </a:p>
        </p:txBody>
      </p:sp>
      <p:sp>
        <p:nvSpPr>
          <p:cNvPr id="1047" name="Google Shape;1047;p72"/>
          <p:cNvSpPr txBox="1"/>
          <p:nvPr/>
        </p:nvSpPr>
        <p:spPr>
          <a:xfrm>
            <a:off x="5867350" y="3646275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8" name="Google Shape;1048;p72"/>
          <p:cNvSpPr txBox="1"/>
          <p:nvPr/>
        </p:nvSpPr>
        <p:spPr>
          <a:xfrm>
            <a:off x="5631450" y="3822550"/>
            <a:ext cx="430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+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9" name="Google Shape;1049;p72"/>
          <p:cNvSpPr txBox="1"/>
          <p:nvPr/>
        </p:nvSpPr>
        <p:spPr>
          <a:xfrm>
            <a:off x="5398750" y="4348725"/>
            <a:ext cx="2194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FA82CC"/>
                </a:solidFill>
                <a:latin typeface="Montserrat"/>
                <a:ea typeface="Montserrat"/>
                <a:cs typeface="Montserrat"/>
                <a:sym typeface="Montserrat"/>
              </a:rPr>
              <a:t>Child class for a specific sprite</a:t>
            </a:r>
            <a:endParaRPr b="1" sz="1300">
              <a:solidFill>
                <a:srgbClr val="FA8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0" name="Google Shape;1050;p72"/>
          <p:cNvCxnSpPr>
            <a:stCxn id="1035" idx="2"/>
          </p:cNvCxnSpPr>
          <p:nvPr/>
        </p:nvCxnSpPr>
        <p:spPr>
          <a:xfrm>
            <a:off x="2404350" y="3403350"/>
            <a:ext cx="385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1" name="Google Shape;1051;p72"/>
          <p:cNvCxnSpPr/>
          <p:nvPr/>
        </p:nvCxnSpPr>
        <p:spPr>
          <a:xfrm>
            <a:off x="5011100" y="3393200"/>
            <a:ext cx="385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7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57" name="Google Shape;1057;p7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9" name="Google Shape;1059;p7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0" name="Google Shape;10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7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7" name="Google Shape;106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73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 game classes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69" name="Google Shape;1069;p73"/>
          <p:cNvSpPr txBox="1"/>
          <p:nvPr/>
        </p:nvSpPr>
        <p:spPr>
          <a:xfrm>
            <a:off x="288125" y="643325"/>
            <a:ext cx="70062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Optimization is possible! We used this technique before: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➔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Creating a GameSprite - a child class of Sprite with the required fields and methods.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➔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Creating child classes for different sprites from the GameSprite class.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0" name="Google Shape;1070;p73"/>
          <p:cNvSpPr txBox="1"/>
          <p:nvPr/>
        </p:nvSpPr>
        <p:spPr>
          <a:xfrm>
            <a:off x="464150" y="2730888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Google Shape;1071;p73"/>
          <p:cNvSpPr txBox="1"/>
          <p:nvPr/>
        </p:nvSpPr>
        <p:spPr>
          <a:xfrm>
            <a:off x="368800" y="4306675"/>
            <a:ext cx="19029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The Sprite class</a:t>
            </a:r>
            <a:endParaRPr b="1"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FA8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2" name="Google Shape;1072;p73"/>
          <p:cNvSpPr/>
          <p:nvPr/>
        </p:nvSpPr>
        <p:spPr>
          <a:xfrm rot="10800000">
            <a:off x="360150" y="2783825"/>
            <a:ext cx="2044200" cy="1533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3" name="Google Shape;1073;p73"/>
          <p:cNvCxnSpPr/>
          <p:nvPr/>
        </p:nvCxnSpPr>
        <p:spPr>
          <a:xfrm>
            <a:off x="546600" y="3550763"/>
            <a:ext cx="1705500" cy="0"/>
          </a:xfrm>
          <a:prstGeom prst="straightConnector1">
            <a:avLst/>
          </a:prstGeom>
          <a:noFill/>
          <a:ln cap="flat" cmpd="sng" w="19050">
            <a:solidFill>
              <a:srgbClr val="FA82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73"/>
          <p:cNvSpPr txBox="1"/>
          <p:nvPr/>
        </p:nvSpPr>
        <p:spPr>
          <a:xfrm>
            <a:off x="464150" y="3667088"/>
            <a:ext cx="2058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Described in</a:t>
            </a: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 pygame</a:t>
            </a:r>
            <a:endParaRPr i="1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5" name="Google Shape;1075;p73"/>
          <p:cNvSpPr txBox="1"/>
          <p:nvPr/>
        </p:nvSpPr>
        <p:spPr>
          <a:xfrm>
            <a:off x="2891900" y="4395750"/>
            <a:ext cx="20442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GameSprite class adapted for Shooter</a:t>
            </a:r>
            <a:endParaRPr b="1" sz="13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rgbClr val="FA8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p73"/>
          <p:cNvSpPr/>
          <p:nvPr/>
        </p:nvSpPr>
        <p:spPr>
          <a:xfrm rot="10800000">
            <a:off x="2816888" y="2636400"/>
            <a:ext cx="2194200" cy="1533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73"/>
          <p:cNvSpPr/>
          <p:nvPr/>
        </p:nvSpPr>
        <p:spPr>
          <a:xfrm rot="10800000">
            <a:off x="5423650" y="2260775"/>
            <a:ext cx="2144400" cy="2106300"/>
          </a:xfrm>
          <a:prstGeom prst="round2SameRect">
            <a:avLst>
              <a:gd fmla="val 15117" name="adj1"/>
              <a:gd fmla="val 0" name="adj2"/>
            </a:avLst>
          </a:prstGeom>
          <a:noFill/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3"/>
          <p:cNvSpPr txBox="1"/>
          <p:nvPr/>
        </p:nvSpPr>
        <p:spPr>
          <a:xfrm>
            <a:off x="5908700" y="2278025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9" name="Google Shape;1079;p73"/>
          <p:cNvSpPr txBox="1"/>
          <p:nvPr/>
        </p:nvSpPr>
        <p:spPr>
          <a:xfrm>
            <a:off x="5878400" y="2941100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8C3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8C3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0" name="Google Shape;1080;p73"/>
          <p:cNvSpPr txBox="1"/>
          <p:nvPr/>
        </p:nvSpPr>
        <p:spPr>
          <a:xfrm>
            <a:off x="5642500" y="3117375"/>
            <a:ext cx="430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C31"/>
                </a:solidFill>
                <a:latin typeface="Roboto Black"/>
                <a:ea typeface="Roboto Black"/>
                <a:cs typeface="Roboto Black"/>
                <a:sym typeface="Roboto Black"/>
              </a:rPr>
              <a:t>+</a:t>
            </a:r>
            <a:endParaRPr>
              <a:solidFill>
                <a:srgbClr val="FF8C31"/>
              </a:solidFill>
            </a:endParaRPr>
          </a:p>
        </p:txBody>
      </p:sp>
      <p:sp>
        <p:nvSpPr>
          <p:cNvPr id="1081" name="Google Shape;1081;p73"/>
          <p:cNvSpPr txBox="1"/>
          <p:nvPr/>
        </p:nvSpPr>
        <p:spPr>
          <a:xfrm>
            <a:off x="5867350" y="3646275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p73"/>
          <p:cNvSpPr txBox="1"/>
          <p:nvPr/>
        </p:nvSpPr>
        <p:spPr>
          <a:xfrm>
            <a:off x="5631450" y="3822550"/>
            <a:ext cx="430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+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83" name="Google Shape;1083;p73"/>
          <p:cNvSpPr txBox="1"/>
          <p:nvPr/>
        </p:nvSpPr>
        <p:spPr>
          <a:xfrm>
            <a:off x="5398750" y="4348725"/>
            <a:ext cx="2194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Child </a:t>
            </a:r>
            <a:r>
              <a:rPr b="1" lang="en" sz="13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class for a specific sprite</a:t>
            </a:r>
            <a:endParaRPr b="1" sz="13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rgbClr val="FA8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4" name="Google Shape;1084;p73"/>
          <p:cNvCxnSpPr>
            <a:stCxn id="1072" idx="2"/>
          </p:cNvCxnSpPr>
          <p:nvPr/>
        </p:nvCxnSpPr>
        <p:spPr>
          <a:xfrm>
            <a:off x="2404350" y="3550775"/>
            <a:ext cx="385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5" name="Google Shape;1085;p73"/>
          <p:cNvCxnSpPr/>
          <p:nvPr/>
        </p:nvCxnSpPr>
        <p:spPr>
          <a:xfrm>
            <a:off x="5011100" y="3393200"/>
            <a:ext cx="385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6" name="Google Shape;1086;p73"/>
          <p:cNvSpPr txBox="1"/>
          <p:nvPr/>
        </p:nvSpPr>
        <p:spPr>
          <a:xfrm>
            <a:off x="2911600" y="2789875"/>
            <a:ext cx="198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We can use our developments from the last project!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«Мозговой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штурм»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2" name="Google Shape;1092;p74"/>
          <p:cNvSpPr txBox="1"/>
          <p:nvPr/>
        </p:nvSpPr>
        <p:spPr>
          <a:xfrm>
            <a:off x="318300" y="1174150"/>
            <a:ext cx="86586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GameSprite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sprite.Sprite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self, player_image, player_x, player_y, player_speed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267F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6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600">
                <a:solidFill>
                  <a:srgbClr val="795E2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6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.image = transform.scale(image.load(player_image), (</a:t>
            </a:r>
            <a:r>
              <a:rPr lang="en" sz="1600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65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65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))   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self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.speed =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player_speed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.rect =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.image.get_rect()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67F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.rect.x = player_x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.rect.y = player_y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window.blit(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.image,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.rect.y))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93" name="Google Shape;1093;p74"/>
          <p:cNvCxnSpPr/>
          <p:nvPr/>
        </p:nvCxnSpPr>
        <p:spPr>
          <a:xfrm>
            <a:off x="774950" y="1623838"/>
            <a:ext cx="0" cy="335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74"/>
          <p:cNvCxnSpPr/>
          <p:nvPr/>
        </p:nvCxnSpPr>
        <p:spPr>
          <a:xfrm>
            <a:off x="1223675" y="1953563"/>
            <a:ext cx="0" cy="201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5" name="Google Shape;1095;p74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The</a:t>
            </a: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 GameSprite class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096" name="Google Shape;1096;p74"/>
          <p:cNvCxnSpPr/>
          <p:nvPr/>
        </p:nvCxnSpPr>
        <p:spPr>
          <a:xfrm>
            <a:off x="1223675" y="4467463"/>
            <a:ext cx="0" cy="439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7" name="Google Shape;1097;p74"/>
          <p:cNvSpPr txBox="1"/>
          <p:nvPr/>
        </p:nvSpPr>
        <p:spPr>
          <a:xfrm>
            <a:off x="286950" y="572950"/>
            <a:ext cx="87213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All the parameters the sprites have in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common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are set in the GameSprite class.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For example: sprite frame, coordinates, speed.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Technical task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8" name="Google Shape;148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9" name="Google Shape;149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30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270700" y="733175"/>
            <a:ext cx="7235100" cy="4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— to program the functionality of the Shooter game.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control for the player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➔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movement — the Left and Right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arrow keys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;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➔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shooting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—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the Spacebar.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Enemies for the player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➔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enemies appear at random at the top of the screen and move downward at different speeds;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➔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there are 6 enemies on the screen at any given time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The player wins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if they destroy 10 enemies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The player loses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if they miss 3 enemies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*or collides with one of them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7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03" name="Google Shape;1103;p7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7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6" name="Google Shape;11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5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</a:t>
            </a: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 Player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class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5" name="Google Shape;1115;p75"/>
          <p:cNvSpPr txBox="1"/>
          <p:nvPr/>
        </p:nvSpPr>
        <p:spPr>
          <a:xfrm>
            <a:off x="288125" y="643325"/>
            <a:ext cx="71379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Let's start working on sprites with the Player class. The player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sprite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must be able to: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➔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move when the arrow keys are pressed;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➔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shoot enemies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when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the spacebar is pressed.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6" name="Google Shape;1116;p75"/>
          <p:cNvSpPr txBox="1"/>
          <p:nvPr/>
        </p:nvSpPr>
        <p:spPr>
          <a:xfrm>
            <a:off x="368800" y="4501700"/>
            <a:ext cx="350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The player moves.</a:t>
            </a:r>
            <a:endParaRPr i="1"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Upon collision with the enemy, it dies.</a:t>
            </a:r>
            <a:endParaRPr i="1"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7" name="Google Shape;1117;p75"/>
          <p:cNvSpPr txBox="1"/>
          <p:nvPr/>
        </p:nvSpPr>
        <p:spPr>
          <a:xfrm>
            <a:off x="4311450" y="4501700"/>
            <a:ext cx="287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The player shoots at enemies.</a:t>
            </a:r>
            <a:endParaRPr i="1"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Upon being hit, the enemy dies.</a:t>
            </a:r>
            <a:endParaRPr i="1"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18" name="Google Shape;111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38" y="1905697"/>
            <a:ext cx="3241037" cy="25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5675" y="1905700"/>
            <a:ext cx="3241026" cy="2595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7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25" name="Google Shape;1125;p7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7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8" name="Google Shape;11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7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7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5" name="Google Shape;113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6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Player class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37" name="Google Shape;1137;p76"/>
          <p:cNvSpPr txBox="1"/>
          <p:nvPr/>
        </p:nvSpPr>
        <p:spPr>
          <a:xfrm>
            <a:off x="288125" y="703625"/>
            <a:ext cx="7404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Player is a child class of the GameSprite class: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8" name="Google Shape;1138;p76"/>
          <p:cNvSpPr/>
          <p:nvPr/>
        </p:nvSpPr>
        <p:spPr>
          <a:xfrm>
            <a:off x="360000" y="2324150"/>
            <a:ext cx="1615500" cy="42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Player class</a:t>
            </a:r>
            <a:endParaRPr/>
          </a:p>
        </p:txBody>
      </p:sp>
      <p:sp>
        <p:nvSpPr>
          <p:cNvPr id="1139" name="Google Shape;1139;p76"/>
          <p:cNvSpPr/>
          <p:nvPr/>
        </p:nvSpPr>
        <p:spPr>
          <a:xfrm>
            <a:off x="2228475" y="1406373"/>
            <a:ext cx="1384500" cy="42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FFD5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</a:t>
            </a:r>
            <a:endParaRPr/>
          </a:p>
        </p:txBody>
      </p:sp>
      <p:sp>
        <p:nvSpPr>
          <p:cNvPr id="1140" name="Google Shape;1140;p76"/>
          <p:cNvSpPr/>
          <p:nvPr/>
        </p:nvSpPr>
        <p:spPr>
          <a:xfrm>
            <a:off x="2228475" y="3058525"/>
            <a:ext cx="1384500" cy="42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41" name="Google Shape;1141;p76"/>
          <p:cNvSpPr/>
          <p:nvPr/>
        </p:nvSpPr>
        <p:spPr>
          <a:xfrm>
            <a:off x="4125200" y="1406375"/>
            <a:ext cx="2348700" cy="42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5E1CB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Calling the GameSprite constructor</a:t>
            </a:r>
            <a:endParaRPr sz="1500"/>
          </a:p>
        </p:txBody>
      </p:sp>
      <p:sp>
        <p:nvSpPr>
          <p:cNvPr id="1142" name="Google Shape;1142;p76"/>
          <p:cNvSpPr/>
          <p:nvPr/>
        </p:nvSpPr>
        <p:spPr>
          <a:xfrm>
            <a:off x="4124350" y="2506525"/>
            <a:ext cx="2349600" cy="7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Change position</a:t>
            </a:r>
            <a:r>
              <a:rPr b="1" lang="en"/>
              <a:t>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control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arrows</a:t>
            </a:r>
            <a:endParaRPr/>
          </a:p>
        </p:txBody>
      </p:sp>
      <p:cxnSp>
        <p:nvCxnSpPr>
          <p:cNvPr id="1143" name="Google Shape;1143;p76"/>
          <p:cNvCxnSpPr>
            <a:stCxn id="1138" idx="0"/>
            <a:endCxn id="1139" idx="1"/>
          </p:cNvCxnSpPr>
          <p:nvPr/>
        </p:nvCxnSpPr>
        <p:spPr>
          <a:xfrm flipH="1" rot="10800000">
            <a:off x="1167750" y="1619750"/>
            <a:ext cx="1060800" cy="704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76"/>
          <p:cNvCxnSpPr>
            <a:stCxn id="1138" idx="2"/>
            <a:endCxn id="1140" idx="1"/>
          </p:cNvCxnSpPr>
          <p:nvPr/>
        </p:nvCxnSpPr>
        <p:spPr>
          <a:xfrm>
            <a:off x="1167750" y="2751050"/>
            <a:ext cx="1060800" cy="520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76"/>
          <p:cNvCxnSpPr>
            <a:stCxn id="1139" idx="3"/>
            <a:endCxn id="1141" idx="1"/>
          </p:cNvCxnSpPr>
          <p:nvPr/>
        </p:nvCxnSpPr>
        <p:spPr>
          <a:xfrm>
            <a:off x="3612975" y="1619823"/>
            <a:ext cx="5121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76"/>
          <p:cNvCxnSpPr>
            <a:stCxn id="1140" idx="3"/>
            <a:endCxn id="1142" idx="1"/>
          </p:cNvCxnSpPr>
          <p:nvPr/>
        </p:nvCxnSpPr>
        <p:spPr>
          <a:xfrm flipH="1" rot="10800000">
            <a:off x="3612975" y="2863975"/>
            <a:ext cx="511500" cy="408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7" name="Google Shape;1147;p76"/>
          <p:cNvSpPr/>
          <p:nvPr/>
        </p:nvSpPr>
        <p:spPr>
          <a:xfrm>
            <a:off x="4124350" y="3427375"/>
            <a:ext cx="2349600" cy="7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Fire a shot</a:t>
            </a:r>
            <a:r>
              <a:rPr b="1" lang="en"/>
              <a:t>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 creation (?)</a:t>
            </a:r>
            <a:endParaRPr/>
          </a:p>
        </p:txBody>
      </p:sp>
      <p:cxnSp>
        <p:nvCxnSpPr>
          <p:cNvPr id="1148" name="Google Shape;1148;p76"/>
          <p:cNvCxnSpPr>
            <a:stCxn id="1140" idx="3"/>
            <a:endCxn id="1147" idx="1"/>
          </p:cNvCxnSpPr>
          <p:nvPr/>
        </p:nvCxnSpPr>
        <p:spPr>
          <a:xfrm>
            <a:off x="3612975" y="3271975"/>
            <a:ext cx="511500" cy="512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9" name="Google Shape;1149;p76"/>
          <p:cNvSpPr txBox="1"/>
          <p:nvPr/>
        </p:nvSpPr>
        <p:spPr>
          <a:xfrm>
            <a:off x="4055675" y="4220100"/>
            <a:ext cx="345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A bullet will be an instance of the Bullet class. We don't know yet what it will be like. Let’s come back to this method later.</a:t>
            </a:r>
            <a:endParaRPr i="1"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7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Player class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55" name="Google Shape;1155;p7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56" name="Google Shape;1156;p7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8" name="Google Shape;1158;p7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9" name="Google Shape;11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7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7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7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7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7"/>
          <p:cNvSpPr txBox="1"/>
          <p:nvPr/>
        </p:nvSpPr>
        <p:spPr>
          <a:xfrm>
            <a:off x="318300" y="725975"/>
            <a:ext cx="75522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Player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GameSprite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# method for controlling the sprite with keyboard arrows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keys = key.get_pressed()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keys[K_LEFT]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&gt; </a:t>
            </a:r>
            <a:r>
              <a:rPr lang="en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-=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.speed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keys[K_RIGHT]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&lt; win_width - </a:t>
            </a:r>
            <a:r>
              <a:rPr lang="en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+=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.speed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# the "fire" method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fire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</a:t>
            </a:r>
            <a:endParaRPr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8" name="Google Shape;1168;p77"/>
          <p:cNvSpPr/>
          <p:nvPr/>
        </p:nvSpPr>
        <p:spPr>
          <a:xfrm>
            <a:off x="1667825" y="758825"/>
            <a:ext cx="979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?</a:t>
            </a:r>
            <a:endParaRPr sz="1200"/>
          </a:p>
        </p:txBody>
      </p:sp>
      <p:sp>
        <p:nvSpPr>
          <p:cNvPr id="1169" name="Google Shape;1169;p77"/>
          <p:cNvSpPr/>
          <p:nvPr/>
        </p:nvSpPr>
        <p:spPr>
          <a:xfrm>
            <a:off x="1750950" y="1749900"/>
            <a:ext cx="16881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  <p:cxnSp>
        <p:nvCxnSpPr>
          <p:cNvPr id="1170" name="Google Shape;1170;p77"/>
          <p:cNvCxnSpPr/>
          <p:nvPr/>
        </p:nvCxnSpPr>
        <p:spPr>
          <a:xfrm>
            <a:off x="6164850" y="651588"/>
            <a:ext cx="0" cy="400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77"/>
          <p:cNvSpPr txBox="1"/>
          <p:nvPr/>
        </p:nvSpPr>
        <p:spPr>
          <a:xfrm>
            <a:off x="6114175" y="725975"/>
            <a:ext cx="1843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parameter should a </a:t>
            </a:r>
            <a:r>
              <a:rPr lang="en" sz="11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child class have?</a:t>
            </a:r>
            <a:endParaRPr sz="11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2" name="Google Shape;1172;p77"/>
          <p:cNvSpPr txBox="1"/>
          <p:nvPr/>
        </p:nvSpPr>
        <p:spPr>
          <a:xfrm>
            <a:off x="6157375" y="2116548"/>
            <a:ext cx="14682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do we set the arrow keys to control the sprite?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3" name="Google Shape;1173;p77"/>
          <p:cNvSpPr txBox="1"/>
          <p:nvPr/>
        </p:nvSpPr>
        <p:spPr>
          <a:xfrm>
            <a:off x="6157375" y="3529725"/>
            <a:ext cx="15519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now, let's create a method template. We'll write the code later.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4" name="Google Shape;1174;p77"/>
          <p:cNvSpPr/>
          <p:nvPr/>
        </p:nvSpPr>
        <p:spPr>
          <a:xfrm>
            <a:off x="1081600" y="2116525"/>
            <a:ext cx="4891200" cy="115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8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Player class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80" name="Google Shape;1180;p7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81" name="Google Shape;1181;p7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7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4" name="Google Shape;11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7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7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7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1" name="Google Shape;119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78"/>
          <p:cNvSpPr txBox="1"/>
          <p:nvPr/>
        </p:nvSpPr>
        <p:spPr>
          <a:xfrm>
            <a:off x="318300" y="725975"/>
            <a:ext cx="75522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Player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GameSprite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# 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method for controlling the sprite with keyboard arrows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keys = key.get_pressed()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keys[K_LEFT]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&gt; </a:t>
            </a:r>
            <a:r>
              <a:rPr lang="en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-=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.speed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keys[K_RIGHT]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&lt; win_width - </a:t>
            </a:r>
            <a:r>
              <a:rPr lang="en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+=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.speed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# </a:t>
            </a:r>
            <a:r>
              <a:rPr lang="en">
                <a:solidFill>
                  <a:srgbClr val="008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"fire" method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fire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</a:t>
            </a:r>
            <a:endParaRPr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3" name="Google Shape;1193;p78"/>
          <p:cNvSpPr/>
          <p:nvPr/>
        </p:nvSpPr>
        <p:spPr>
          <a:xfrm>
            <a:off x="1750950" y="1749900"/>
            <a:ext cx="42219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get a set of keys and their status</a:t>
            </a:r>
            <a:endParaRPr sz="1300"/>
          </a:p>
        </p:txBody>
      </p:sp>
      <p:sp>
        <p:nvSpPr>
          <p:cNvPr id="1194" name="Google Shape;1194;p78"/>
          <p:cNvSpPr/>
          <p:nvPr/>
        </p:nvSpPr>
        <p:spPr>
          <a:xfrm>
            <a:off x="1081600" y="2116525"/>
            <a:ext cx="5392800" cy="115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Checks</a:t>
            </a:r>
            <a:r>
              <a:rPr lang="en" sz="1200"/>
              <a:t>: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If the Left Arrow is pressed and the left side of the screen has not been reached...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Take a step to the left.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If the Right Arrow is pressed and the right side of the screen has not been reached…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Take a step to the right.</a:t>
            </a:r>
            <a:endParaRPr sz="1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9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Player class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200" name="Google Shape;1200;p7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01" name="Google Shape;1201;p7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3" name="Google Shape;1203;p7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4" name="Google Shape;120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7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7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7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1" name="Google Shape;1211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79"/>
          <p:cNvSpPr txBox="1"/>
          <p:nvPr/>
        </p:nvSpPr>
        <p:spPr>
          <a:xfrm>
            <a:off x="318300" y="725975"/>
            <a:ext cx="75522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Player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GameSprite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# </a:t>
            </a:r>
            <a:r>
              <a:rPr lang="en">
                <a:solidFill>
                  <a:srgbClr val="008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method for controlling the sprite with keyboard arrows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keys = key.get_pressed()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keys[K_LEFT]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&gt; </a:t>
            </a:r>
            <a:r>
              <a:rPr lang="en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-=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.speed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keys[K_RIGHT]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&lt; win_width - </a:t>
            </a:r>
            <a:r>
              <a:rPr lang="en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.rect.x +=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.speed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# </a:t>
            </a:r>
            <a:r>
              <a:rPr lang="en">
                <a:solidFill>
                  <a:srgbClr val="008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"fire" method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fire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</a:t>
            </a:r>
            <a:endParaRPr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3" name="Google Shape;1213;p79"/>
          <p:cNvCxnSpPr/>
          <p:nvPr/>
        </p:nvCxnSpPr>
        <p:spPr>
          <a:xfrm>
            <a:off x="6164850" y="651588"/>
            <a:ext cx="0" cy="400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p79"/>
          <p:cNvSpPr txBox="1"/>
          <p:nvPr/>
        </p:nvSpPr>
        <p:spPr>
          <a:xfrm>
            <a:off x="6114176" y="725975"/>
            <a:ext cx="1843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inherit from the GameSprite class.</a:t>
            </a:r>
            <a:endParaRPr sz="11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5" name="Google Shape;1215;p79"/>
          <p:cNvSpPr txBox="1"/>
          <p:nvPr/>
        </p:nvSpPr>
        <p:spPr>
          <a:xfrm>
            <a:off x="6157375" y="1623850"/>
            <a:ext cx="14151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read a variety of pressed keys and look for the right ones.</a:t>
            </a:r>
            <a:endParaRPr sz="11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r</a:t>
            </a:r>
            <a:r>
              <a:rPr lang="en" sz="11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estrict the movement to the size of the window!</a:t>
            </a:r>
            <a:endParaRPr sz="11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8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21" name="Google Shape;1221;p8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3" name="Google Shape;1223;p8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4" name="Google Shape;12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8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8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8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80"/>
          <p:cNvSpPr txBox="1"/>
          <p:nvPr/>
        </p:nvSpPr>
        <p:spPr>
          <a:xfrm>
            <a:off x="368800" y="175175"/>
            <a:ext cx="5205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Game loop for the Shooter game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3" name="Google Shape;1233;p80"/>
          <p:cNvSpPr/>
          <p:nvPr/>
        </p:nvSpPr>
        <p:spPr>
          <a:xfrm>
            <a:off x="1396775" y="1761425"/>
            <a:ext cx="34974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= True — </a:t>
            </a:r>
            <a:r>
              <a:rPr lang="en"/>
              <a:t>the application is working</a:t>
            </a:r>
            <a:endParaRPr/>
          </a:p>
        </p:txBody>
      </p:sp>
      <p:sp>
        <p:nvSpPr>
          <p:cNvPr id="1234" name="Google Shape;1234;p80"/>
          <p:cNvSpPr/>
          <p:nvPr/>
        </p:nvSpPr>
        <p:spPr>
          <a:xfrm>
            <a:off x="1255400" y="2246896"/>
            <a:ext cx="3795675" cy="42630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lang="en"/>
              <a:t>run not equal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False?</a:t>
            </a:r>
            <a:endParaRPr/>
          </a:p>
        </p:txBody>
      </p:sp>
      <p:sp>
        <p:nvSpPr>
          <p:cNvPr id="1235" name="Google Shape;1235;p80"/>
          <p:cNvSpPr/>
          <p:nvPr/>
        </p:nvSpPr>
        <p:spPr>
          <a:xfrm>
            <a:off x="1502888" y="2870925"/>
            <a:ext cx="3295975" cy="52015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the ‘Close Window’ button pressed?</a:t>
            </a:r>
            <a:endParaRPr sz="1200"/>
          </a:p>
        </p:txBody>
      </p:sp>
      <p:sp>
        <p:nvSpPr>
          <p:cNvPr id="1236" name="Google Shape;1236;p80"/>
          <p:cNvSpPr/>
          <p:nvPr/>
        </p:nvSpPr>
        <p:spPr>
          <a:xfrm>
            <a:off x="4079713" y="3331875"/>
            <a:ext cx="1893000" cy="24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= False </a:t>
            </a:r>
            <a:endParaRPr/>
          </a:p>
        </p:txBody>
      </p:sp>
      <p:cxnSp>
        <p:nvCxnSpPr>
          <p:cNvPr id="1237" name="Google Shape;1237;p80"/>
          <p:cNvCxnSpPr>
            <a:stCxn id="1233" idx="2"/>
            <a:endCxn id="1234" idx="0"/>
          </p:cNvCxnSpPr>
          <p:nvPr/>
        </p:nvCxnSpPr>
        <p:spPr>
          <a:xfrm>
            <a:off x="3145475" y="2039825"/>
            <a:ext cx="7800" cy="207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8" name="Google Shape;1238;p80"/>
          <p:cNvSpPr txBox="1"/>
          <p:nvPr/>
        </p:nvSpPr>
        <p:spPr>
          <a:xfrm>
            <a:off x="3287600" y="2597050"/>
            <a:ext cx="502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Yes</a:t>
            </a:r>
            <a:endParaRPr i="1"/>
          </a:p>
        </p:txBody>
      </p:sp>
      <p:cxnSp>
        <p:nvCxnSpPr>
          <p:cNvPr id="1239" name="Google Shape;1239;p80"/>
          <p:cNvCxnSpPr>
            <a:stCxn id="1235" idx="3"/>
            <a:endCxn id="1236" idx="0"/>
          </p:cNvCxnSpPr>
          <p:nvPr/>
        </p:nvCxnSpPr>
        <p:spPr>
          <a:xfrm>
            <a:off x="4798863" y="3131000"/>
            <a:ext cx="227400" cy="2010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0" name="Google Shape;1240;p80"/>
          <p:cNvSpPr/>
          <p:nvPr/>
        </p:nvSpPr>
        <p:spPr>
          <a:xfrm>
            <a:off x="3102225" y="3682963"/>
            <a:ext cx="58800" cy="59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80"/>
          <p:cNvCxnSpPr>
            <a:stCxn id="1235" idx="1"/>
            <a:endCxn id="1240" idx="2"/>
          </p:cNvCxnSpPr>
          <p:nvPr/>
        </p:nvCxnSpPr>
        <p:spPr>
          <a:xfrm>
            <a:off x="1502888" y="3131000"/>
            <a:ext cx="1599300" cy="581400"/>
          </a:xfrm>
          <a:prstGeom prst="bentConnector3">
            <a:avLst>
              <a:gd fmla="val -1488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80"/>
          <p:cNvCxnSpPr>
            <a:stCxn id="1236" idx="2"/>
            <a:endCxn id="1240" idx="6"/>
          </p:cNvCxnSpPr>
          <p:nvPr/>
        </p:nvCxnSpPr>
        <p:spPr>
          <a:xfrm rot="5400000">
            <a:off x="4027663" y="2714025"/>
            <a:ext cx="132000" cy="18651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80"/>
          <p:cNvSpPr/>
          <p:nvPr/>
        </p:nvSpPr>
        <p:spPr>
          <a:xfrm>
            <a:off x="3102275" y="4794963"/>
            <a:ext cx="58800" cy="59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80"/>
          <p:cNvSpPr txBox="1"/>
          <p:nvPr/>
        </p:nvSpPr>
        <p:spPr>
          <a:xfrm>
            <a:off x="5026225" y="2131180"/>
            <a:ext cx="431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No</a:t>
            </a:r>
            <a:endParaRPr i="1"/>
          </a:p>
        </p:txBody>
      </p:sp>
      <p:cxnSp>
        <p:nvCxnSpPr>
          <p:cNvPr id="1245" name="Google Shape;1245;p80"/>
          <p:cNvCxnSpPr>
            <a:stCxn id="1243" idx="4"/>
          </p:cNvCxnSpPr>
          <p:nvPr/>
        </p:nvCxnSpPr>
        <p:spPr>
          <a:xfrm>
            <a:off x="3131675" y="4854063"/>
            <a:ext cx="0" cy="248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46" name="Google Shape;1246;p80"/>
          <p:cNvSpPr/>
          <p:nvPr/>
        </p:nvSpPr>
        <p:spPr>
          <a:xfrm>
            <a:off x="1752750" y="749125"/>
            <a:ext cx="27963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classes, interface...</a:t>
            </a:r>
            <a:endParaRPr/>
          </a:p>
        </p:txBody>
      </p:sp>
      <p:sp>
        <p:nvSpPr>
          <p:cNvPr id="1247" name="Google Shape;1247;p80"/>
          <p:cNvSpPr/>
          <p:nvPr/>
        </p:nvSpPr>
        <p:spPr>
          <a:xfrm>
            <a:off x="1550300" y="1255275"/>
            <a:ext cx="32019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inish = False — </a:t>
            </a:r>
            <a:r>
              <a:rPr lang="en"/>
              <a:t>the game is not over</a:t>
            </a:r>
            <a:endParaRPr/>
          </a:p>
        </p:txBody>
      </p:sp>
      <p:cxnSp>
        <p:nvCxnSpPr>
          <p:cNvPr id="1248" name="Google Shape;1248;p80"/>
          <p:cNvCxnSpPr>
            <a:stCxn id="1246" idx="2"/>
            <a:endCxn id="1247" idx="0"/>
          </p:cNvCxnSpPr>
          <p:nvPr/>
        </p:nvCxnSpPr>
        <p:spPr>
          <a:xfrm>
            <a:off x="3150900" y="1027525"/>
            <a:ext cx="300" cy="227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49" name="Google Shape;1249;p80"/>
          <p:cNvCxnSpPr>
            <a:stCxn id="1247" idx="2"/>
            <a:endCxn id="1233" idx="0"/>
          </p:cNvCxnSpPr>
          <p:nvPr/>
        </p:nvCxnSpPr>
        <p:spPr>
          <a:xfrm flipH="1">
            <a:off x="3145550" y="1533675"/>
            <a:ext cx="5700" cy="227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0" name="Google Shape;1250;p80"/>
          <p:cNvCxnSpPr>
            <a:stCxn id="1234" idx="2"/>
            <a:endCxn id="1235" idx="0"/>
          </p:cNvCxnSpPr>
          <p:nvPr/>
        </p:nvCxnSpPr>
        <p:spPr>
          <a:xfrm flipH="1">
            <a:off x="3150838" y="2673196"/>
            <a:ext cx="2400" cy="197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1" name="Google Shape;1251;p80"/>
          <p:cNvSpPr txBox="1"/>
          <p:nvPr/>
        </p:nvSpPr>
        <p:spPr>
          <a:xfrm>
            <a:off x="5177825" y="725025"/>
            <a:ext cx="242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We should supplement the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game loop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with a new finish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variable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(responsible for the status of the game, but does not force the application to close).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52" name="Google Shape;1252;p80"/>
          <p:cNvCxnSpPr>
            <a:endCxn id="1246" idx="0"/>
          </p:cNvCxnSpPr>
          <p:nvPr/>
        </p:nvCxnSpPr>
        <p:spPr>
          <a:xfrm>
            <a:off x="3150900" y="595225"/>
            <a:ext cx="0" cy="153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53" name="Google Shape;1253;p80"/>
          <p:cNvSpPr txBox="1"/>
          <p:nvPr/>
        </p:nvSpPr>
        <p:spPr>
          <a:xfrm>
            <a:off x="4644650" y="2772575"/>
            <a:ext cx="54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Yes</a:t>
            </a:r>
            <a:endParaRPr i="1"/>
          </a:p>
        </p:txBody>
      </p:sp>
      <p:sp>
        <p:nvSpPr>
          <p:cNvPr id="1254" name="Google Shape;1254;p80"/>
          <p:cNvSpPr txBox="1"/>
          <p:nvPr/>
        </p:nvSpPr>
        <p:spPr>
          <a:xfrm>
            <a:off x="1228344" y="2732588"/>
            <a:ext cx="431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No</a:t>
            </a:r>
            <a:endParaRPr i="1"/>
          </a:p>
        </p:txBody>
      </p:sp>
      <p:sp>
        <p:nvSpPr>
          <p:cNvPr id="1255" name="Google Shape;1255;p80"/>
          <p:cNvSpPr/>
          <p:nvPr/>
        </p:nvSpPr>
        <p:spPr>
          <a:xfrm>
            <a:off x="1483625" y="3898875"/>
            <a:ext cx="3295975" cy="58140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</a:t>
            </a:r>
            <a:r>
              <a:rPr lang="en" sz="1200"/>
              <a:t>f</a:t>
            </a:r>
            <a:r>
              <a:rPr lang="en" sz="1200"/>
              <a:t>inish not equal to True</a:t>
            </a:r>
            <a:r>
              <a:rPr lang="en" sz="1200"/>
              <a:t>? (win or lose)</a:t>
            </a:r>
            <a:endParaRPr sz="1200"/>
          </a:p>
        </p:txBody>
      </p:sp>
      <p:sp>
        <p:nvSpPr>
          <p:cNvPr id="1256" name="Google Shape;1256;p80"/>
          <p:cNvSpPr/>
          <p:nvPr/>
        </p:nvSpPr>
        <p:spPr>
          <a:xfrm>
            <a:off x="4055675" y="4343550"/>
            <a:ext cx="1893000" cy="385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Displaying background, characters, etc.</a:t>
            </a:r>
            <a:endParaRPr sz="1200"/>
          </a:p>
        </p:txBody>
      </p:sp>
      <p:cxnSp>
        <p:nvCxnSpPr>
          <p:cNvPr id="1257" name="Google Shape;1257;p80"/>
          <p:cNvCxnSpPr>
            <a:stCxn id="1255" idx="3"/>
            <a:endCxn id="1256" idx="0"/>
          </p:cNvCxnSpPr>
          <p:nvPr/>
        </p:nvCxnSpPr>
        <p:spPr>
          <a:xfrm>
            <a:off x="4779600" y="4189575"/>
            <a:ext cx="222600" cy="1539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8" name="Google Shape;1258;p80"/>
          <p:cNvCxnSpPr>
            <a:stCxn id="1255" idx="1"/>
            <a:endCxn id="1243" idx="2"/>
          </p:cNvCxnSpPr>
          <p:nvPr/>
        </p:nvCxnSpPr>
        <p:spPr>
          <a:xfrm>
            <a:off x="1483625" y="4189575"/>
            <a:ext cx="1618800" cy="634800"/>
          </a:xfrm>
          <a:prstGeom prst="bentConnector3">
            <a:avLst>
              <a:gd fmla="val -1471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80"/>
          <p:cNvCxnSpPr>
            <a:stCxn id="1256" idx="2"/>
            <a:endCxn id="1243" idx="6"/>
          </p:cNvCxnSpPr>
          <p:nvPr/>
        </p:nvCxnSpPr>
        <p:spPr>
          <a:xfrm rot="5400000">
            <a:off x="4033925" y="3856200"/>
            <a:ext cx="95400" cy="18411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80"/>
          <p:cNvCxnSpPr>
            <a:stCxn id="1240" idx="4"/>
            <a:endCxn id="1255" idx="0"/>
          </p:cNvCxnSpPr>
          <p:nvPr/>
        </p:nvCxnSpPr>
        <p:spPr>
          <a:xfrm>
            <a:off x="3131625" y="3742063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1" name="Google Shape;1261;p80"/>
          <p:cNvCxnSpPr/>
          <p:nvPr/>
        </p:nvCxnSpPr>
        <p:spPr>
          <a:xfrm>
            <a:off x="5051075" y="2460046"/>
            <a:ext cx="1460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80"/>
          <p:cNvCxnSpPr/>
          <p:nvPr/>
        </p:nvCxnSpPr>
        <p:spPr>
          <a:xfrm>
            <a:off x="6500775" y="2430200"/>
            <a:ext cx="0" cy="2549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"/>
            <a:round/>
            <a:headEnd len="med" w="med" type="oval"/>
            <a:tailEnd len="med" w="med" type="none"/>
          </a:ln>
        </p:spPr>
      </p:cxnSp>
      <p:sp>
        <p:nvSpPr>
          <p:cNvPr id="1263" name="Google Shape;1263;p80"/>
          <p:cNvSpPr txBox="1"/>
          <p:nvPr/>
        </p:nvSpPr>
        <p:spPr>
          <a:xfrm>
            <a:off x="4602325" y="3830500"/>
            <a:ext cx="50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Yes</a:t>
            </a:r>
            <a:endParaRPr i="1"/>
          </a:p>
        </p:txBody>
      </p:sp>
      <p:sp>
        <p:nvSpPr>
          <p:cNvPr id="1264" name="Google Shape;1264;p80"/>
          <p:cNvSpPr txBox="1"/>
          <p:nvPr/>
        </p:nvSpPr>
        <p:spPr>
          <a:xfrm>
            <a:off x="1164344" y="3810856"/>
            <a:ext cx="431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No</a:t>
            </a:r>
            <a:endParaRPr i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8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«Мозговой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штурм»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0" name="Google Shape;1270;p81"/>
          <p:cNvSpPr txBox="1"/>
          <p:nvPr/>
        </p:nvSpPr>
        <p:spPr>
          <a:xfrm>
            <a:off x="368800" y="175175"/>
            <a:ext cx="3248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 workflow: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71" name="Google Shape;1271;p81"/>
          <p:cNvSpPr/>
          <p:nvPr/>
        </p:nvSpPr>
        <p:spPr>
          <a:xfrm>
            <a:off x="356775" y="1100050"/>
            <a:ext cx="2973900" cy="32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GameSprite class description</a:t>
            </a:r>
            <a:endParaRPr/>
          </a:p>
        </p:txBody>
      </p:sp>
      <p:sp>
        <p:nvSpPr>
          <p:cNvPr id="1272" name="Google Shape;1272;p81"/>
          <p:cNvSpPr/>
          <p:nvPr/>
        </p:nvSpPr>
        <p:spPr>
          <a:xfrm>
            <a:off x="356775" y="1942600"/>
            <a:ext cx="38949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objects for the background and music</a:t>
            </a:r>
            <a:endParaRPr/>
          </a:p>
        </p:txBody>
      </p:sp>
      <p:sp>
        <p:nvSpPr>
          <p:cNvPr id="1273" name="Google Shape;1273;p81"/>
          <p:cNvSpPr/>
          <p:nvPr/>
        </p:nvSpPr>
        <p:spPr>
          <a:xfrm>
            <a:off x="356775" y="2787425"/>
            <a:ext cx="1665000" cy="32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Game loop:</a:t>
            </a:r>
            <a:endParaRPr/>
          </a:p>
        </p:txBody>
      </p:sp>
      <p:sp>
        <p:nvSpPr>
          <p:cNvPr id="1274" name="Google Shape;1274;p81"/>
          <p:cNvSpPr/>
          <p:nvPr/>
        </p:nvSpPr>
        <p:spPr>
          <a:xfrm>
            <a:off x="817500" y="3211550"/>
            <a:ext cx="3434100" cy="42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the application if the "Close window" button is pressed</a:t>
            </a:r>
            <a:endParaRPr/>
          </a:p>
        </p:txBody>
      </p:sp>
      <p:sp>
        <p:nvSpPr>
          <p:cNvPr id="1275" name="Google Shape;1275;p81"/>
          <p:cNvSpPr/>
          <p:nvPr/>
        </p:nvSpPr>
        <p:spPr>
          <a:xfrm>
            <a:off x="957900" y="4678325"/>
            <a:ext cx="34341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Updating the scene</a:t>
            </a:r>
            <a:endParaRPr/>
          </a:p>
        </p:txBody>
      </p:sp>
      <p:sp>
        <p:nvSpPr>
          <p:cNvPr id="1276" name="Google Shape;1276;p81"/>
          <p:cNvSpPr txBox="1"/>
          <p:nvPr/>
        </p:nvSpPr>
        <p:spPr>
          <a:xfrm>
            <a:off x="266775" y="614200"/>
            <a:ext cx="67092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result is a game scene with background music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and a player sprite.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7" name="Google Shape;1277;p81"/>
          <p:cNvSpPr/>
          <p:nvPr/>
        </p:nvSpPr>
        <p:spPr>
          <a:xfrm>
            <a:off x="356775" y="2363300"/>
            <a:ext cx="24129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Creating a</a:t>
            </a:r>
            <a:r>
              <a:rPr lang="en"/>
              <a:t> </a:t>
            </a:r>
            <a:r>
              <a:rPr i="1" lang="en"/>
              <a:t>player</a:t>
            </a:r>
            <a:r>
              <a:rPr lang="en"/>
              <a:t> sprite</a:t>
            </a:r>
            <a:endParaRPr i="1"/>
          </a:p>
        </p:txBody>
      </p:sp>
      <p:sp>
        <p:nvSpPr>
          <p:cNvPr id="1278" name="Google Shape;1278;p81"/>
          <p:cNvSpPr/>
          <p:nvPr/>
        </p:nvSpPr>
        <p:spPr>
          <a:xfrm>
            <a:off x="1229200" y="4254200"/>
            <a:ext cx="3434100" cy="329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the scene and sprites on it</a:t>
            </a:r>
            <a:endParaRPr/>
          </a:p>
        </p:txBody>
      </p:sp>
      <p:pic>
        <p:nvPicPr>
          <p:cNvPr id="1279" name="Google Shape;1279;p81"/>
          <p:cNvPicPr preferRelativeResize="0"/>
          <p:nvPr/>
        </p:nvPicPr>
        <p:blipFill rotWithShape="1">
          <a:blip r:embed="rId3">
            <a:alphaModFix/>
          </a:blip>
          <a:srcRect b="0" l="45124" r="0" t="0"/>
          <a:stretch/>
        </p:blipFill>
        <p:spPr>
          <a:xfrm>
            <a:off x="6975975" y="1009375"/>
            <a:ext cx="1633048" cy="3904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81"/>
          <p:cNvSpPr/>
          <p:nvPr/>
        </p:nvSpPr>
        <p:spPr>
          <a:xfrm>
            <a:off x="356775" y="1521900"/>
            <a:ext cx="2973900" cy="32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Player</a:t>
            </a:r>
            <a:r>
              <a:rPr lang="en"/>
              <a:t> class description </a:t>
            </a:r>
            <a:endParaRPr/>
          </a:p>
        </p:txBody>
      </p:sp>
      <p:sp>
        <p:nvSpPr>
          <p:cNvPr id="1281" name="Google Shape;1281;p81"/>
          <p:cNvSpPr/>
          <p:nvPr/>
        </p:nvSpPr>
        <p:spPr>
          <a:xfrm>
            <a:off x="957900" y="3732875"/>
            <a:ext cx="3614100" cy="42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Finishing </a:t>
            </a:r>
            <a:r>
              <a:rPr lang="en">
                <a:solidFill>
                  <a:schemeClr val="dk1"/>
                </a:solidFill>
              </a:rPr>
              <a:t>the game if a win or loss occurs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8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87" name="Google Shape;1287;p8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0" name="Google Shape;12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8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8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8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8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8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7" name="Google Shape;129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82"/>
          <p:cNvSpPr txBox="1"/>
          <p:nvPr/>
        </p:nvSpPr>
        <p:spPr>
          <a:xfrm>
            <a:off x="317700" y="865825"/>
            <a:ext cx="6683100" cy="1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Implement the Player class using the previous project's GameSprite class developments.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Change the game loop: separate the closing of the game window and the win/lose situations.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Create and position the player sprite.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9" name="Google Shape;1299;p82"/>
          <p:cNvSpPr txBox="1"/>
          <p:nvPr/>
        </p:nvSpPr>
        <p:spPr>
          <a:xfrm>
            <a:off x="360000" y="234025"/>
            <a:ext cx="7256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Your tasks: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00" name="Google Shape;1300;p82"/>
          <p:cNvPicPr preferRelativeResize="0"/>
          <p:nvPr/>
        </p:nvPicPr>
        <p:blipFill rotWithShape="1">
          <a:blip r:embed="rId5">
            <a:alphaModFix/>
          </a:blip>
          <a:srcRect b="25229" l="4531" r="61852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3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83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83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8" name="Google Shape;130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83"/>
          <p:cNvSpPr txBox="1"/>
          <p:nvPr/>
        </p:nvSpPr>
        <p:spPr>
          <a:xfrm>
            <a:off x="360000" y="320450"/>
            <a:ext cx="7108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5. Lesson 5. The Shooter game. Part 1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0" name="Google Shape;1310;p83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Platform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11" name="Google Shape;1311;p83"/>
          <p:cNvSpPr txBox="1"/>
          <p:nvPr/>
        </p:nvSpPr>
        <p:spPr>
          <a:xfrm>
            <a:off x="360000" y="1276975"/>
            <a:ext cx="58857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PyGame: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Shooter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" name="Google Shape;1316;p8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17" name="Google Shape;1317;p8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84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84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84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Visual Studio Code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23" name="Google Shape;1323;p84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the tasks in VS Code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4" name="Google Shape;1324;p8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Working in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VS Code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5" name="Google Shape;1325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8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8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8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4" name="Google Shape;1334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84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PyGame: Shooter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6" name="Google Shape;1336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the work: mind map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4" name="Google Shape;164;p3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65" name="Google Shape;165;p3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1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236525" y="733275"/>
            <a:ext cx="6924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Let's make a mind map for the project: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255675" y="4525225"/>
            <a:ext cx="7331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Open the task with the map on the platform. What will be the content of the game?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5">
            <a:alphaModFix/>
          </a:blip>
          <a:srcRect b="0" l="1845" r="0" t="16429"/>
          <a:stretch/>
        </p:blipFill>
        <p:spPr>
          <a:xfrm>
            <a:off x="346937" y="1203975"/>
            <a:ext cx="6703176" cy="32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4635725" y="4013575"/>
            <a:ext cx="2208600" cy="276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6"/>
              </a:rPr>
              <a:t>Link to level</a:t>
            </a:r>
            <a:endParaRPr sz="1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1061350" y="1423750"/>
            <a:ext cx="1686900" cy="6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New element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5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85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85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85"/>
          <p:cNvSpPr txBox="1"/>
          <p:nvPr/>
        </p:nvSpPr>
        <p:spPr>
          <a:xfrm>
            <a:off x="281550" y="1038875"/>
            <a:ext cx="51153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Wrapping up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</a:t>
            </a: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work day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46" name="Google Shape;134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713" y="1824638"/>
            <a:ext cx="1579225" cy="14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85"/>
          <p:cNvSpPr txBox="1"/>
          <p:nvPr/>
        </p:nvSpPr>
        <p:spPr>
          <a:xfrm>
            <a:off x="360000" y="320450"/>
            <a:ext cx="7108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5. Lesson 5. The Shooter game. Part 1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8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53" name="Google Shape;1353;p8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86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Wrapping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6" name="Google Shape;13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86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86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86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86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8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8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8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8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7" name="Google Shape;136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86"/>
          <p:cNvSpPr txBox="1"/>
          <p:nvPr/>
        </p:nvSpPr>
        <p:spPr>
          <a:xfrm>
            <a:off x="360000" y="175175"/>
            <a:ext cx="731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end the work day by answering these technical questions: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69" name="Google Shape;1369;p86"/>
          <p:cNvSpPr txBox="1"/>
          <p:nvPr/>
        </p:nvSpPr>
        <p:spPr>
          <a:xfrm>
            <a:off x="360000" y="1182900"/>
            <a:ext cx="66141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What class hierarchy did you create for the Shooter game? Were you able to take advantage of past developments?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Describe how the Shooter game loop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works</a:t>
            </a: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. Why does it have two variables responsible for its operation?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0" name="Google Shape;1370;p86"/>
          <p:cNvSpPr txBox="1"/>
          <p:nvPr/>
        </p:nvSpPr>
        <p:spPr>
          <a:xfrm>
            <a:off x="4714938" y="46422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86"/>
          <p:cNvSpPr txBox="1"/>
          <p:nvPr/>
        </p:nvSpPr>
        <p:spPr>
          <a:xfrm>
            <a:off x="6111263" y="46422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2" name="Google Shape;1372;p86"/>
          <p:cNvPicPr preferRelativeResize="0"/>
          <p:nvPr/>
        </p:nvPicPr>
        <p:blipFill rotWithShape="1">
          <a:blip r:embed="rId5">
            <a:alphaModFix/>
          </a:blip>
          <a:srcRect b="67537" l="4357" r="59834" t="6999"/>
          <a:stretch/>
        </p:blipFill>
        <p:spPr>
          <a:xfrm>
            <a:off x="6281333" y="2930875"/>
            <a:ext cx="1439295" cy="171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86"/>
          <p:cNvPicPr preferRelativeResize="0"/>
          <p:nvPr/>
        </p:nvPicPr>
        <p:blipFill rotWithShape="1">
          <a:blip r:embed="rId6">
            <a:alphaModFix/>
          </a:blip>
          <a:srcRect b="59913" l="4562" r="68909" t="14160"/>
          <a:stretch/>
        </p:blipFill>
        <p:spPr>
          <a:xfrm>
            <a:off x="4916950" y="2897675"/>
            <a:ext cx="1351851" cy="171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8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79" name="Google Shape;1379;p8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87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Wrapping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2" name="Google Shape;138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87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87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87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87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8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8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8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3" name="Google Shape;139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87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Excellent work!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5" name="Google Shape;1395;p87"/>
          <p:cNvSpPr txBox="1"/>
          <p:nvPr/>
        </p:nvSpPr>
        <p:spPr>
          <a:xfrm>
            <a:off x="252650" y="708225"/>
            <a:ext cx="57201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Colleagues,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You did a great job today.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 will continue working on the Shooter game and create enemy sprites on our next work day!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96" name="Google Shape;1396;p87"/>
          <p:cNvPicPr preferRelativeResize="0"/>
          <p:nvPr/>
        </p:nvPicPr>
        <p:blipFill rotWithShape="1">
          <a:blip r:embed="rId5">
            <a:alphaModFix/>
          </a:blip>
          <a:srcRect b="0" l="57323" r="0" t="0"/>
          <a:stretch/>
        </p:blipFill>
        <p:spPr>
          <a:xfrm>
            <a:off x="6437575" y="906391"/>
            <a:ext cx="1049628" cy="40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125" y="801200"/>
            <a:ext cx="5959950" cy="41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219025" y="613375"/>
            <a:ext cx="6924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Mind map for the project from the developer Cole: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the work: mind map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4974300" y="1308425"/>
            <a:ext cx="23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SemiBold"/>
                <a:ea typeface="Montserrat SemiBold"/>
                <a:cs typeface="Montserrat SemiBold"/>
                <a:sym typeface="Montserrat SemiBold"/>
              </a:rPr>
              <a:t>The map for this game looks hard!</a:t>
            </a:r>
            <a:endParaRPr i="1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375" y="1049463"/>
            <a:ext cx="5959950" cy="41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219025" y="689575"/>
            <a:ext cx="6924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Mind map for the project from the developer Cole: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the work: mind map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7468375" y="1939825"/>
            <a:ext cx="1437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So far, the most obscure part of the game is </a:t>
            </a:r>
            <a:r>
              <a:rPr b="1" i="1" lang="en" sz="1200">
                <a:latin typeface="Montserrat"/>
                <a:ea typeface="Montserrat"/>
                <a:cs typeface="Montserrat"/>
                <a:sym typeface="Montserrat"/>
              </a:rPr>
              <a:t>creating lots of enemies and bullets and controlling them...</a:t>
            </a:r>
            <a:endParaRPr i="1"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5" name="Google Shape;195;p33"/>
          <p:cNvSpPr/>
          <p:nvPr/>
        </p:nvSpPr>
        <p:spPr>
          <a:xfrm>
            <a:off x="4189200" y="3542000"/>
            <a:ext cx="3165000" cy="58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33"/>
          <p:cNvCxnSpPr/>
          <p:nvPr/>
        </p:nvCxnSpPr>
        <p:spPr>
          <a:xfrm flipH="1" rot="10800000">
            <a:off x="6914400" y="3000350"/>
            <a:ext cx="496200" cy="56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375" y="1049463"/>
            <a:ext cx="5959950" cy="41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/>
        </p:nvSpPr>
        <p:spPr>
          <a:xfrm>
            <a:off x="219025" y="689575"/>
            <a:ext cx="6924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Mind map for the project from the developer Cole: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the work: mind map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7539075" y="1994900"/>
            <a:ext cx="1605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Despite the fact that we know how to work with text, it is not clear how to create and implement statistics counters.</a:t>
            </a:r>
            <a:endParaRPr i="1"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3256475" y="4489950"/>
            <a:ext cx="3100200" cy="58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34"/>
          <p:cNvCxnSpPr/>
          <p:nvPr/>
        </p:nvCxnSpPr>
        <p:spPr>
          <a:xfrm flipH="1" rot="10800000">
            <a:off x="5944150" y="3034325"/>
            <a:ext cx="1320000" cy="12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4"/>
          <p:cNvSpPr/>
          <p:nvPr/>
        </p:nvSpPr>
        <p:spPr>
          <a:xfrm>
            <a:off x="3694500" y="2690800"/>
            <a:ext cx="1788600" cy="58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4"/>
          <p:cNvCxnSpPr>
            <a:stCxn id="207" idx="3"/>
          </p:cNvCxnSpPr>
          <p:nvPr/>
        </p:nvCxnSpPr>
        <p:spPr>
          <a:xfrm>
            <a:off x="5483100" y="2984350"/>
            <a:ext cx="2523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